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58" r:id="rId3"/>
    <p:sldId id="273" r:id="rId4"/>
    <p:sldId id="265" r:id="rId5"/>
    <p:sldId id="262" r:id="rId6"/>
    <p:sldId id="263" r:id="rId7"/>
    <p:sldId id="264" r:id="rId8"/>
    <p:sldId id="266" r:id="rId9"/>
    <p:sldId id="267" r:id="rId10"/>
    <p:sldId id="276" r:id="rId11"/>
    <p:sldId id="270" r:id="rId12"/>
    <p:sldId id="271" r:id="rId13"/>
    <p:sldId id="269" r:id="rId14"/>
    <p:sldId id="268" r:id="rId15"/>
    <p:sldId id="261" r:id="rId16"/>
    <p:sldId id="272" r:id="rId17"/>
    <p:sldId id="274" r:id="rId18"/>
    <p:sldId id="259" r:id="rId19"/>
    <p:sldId id="260" r:id="rId20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809094-758A-9B8D-4ACF-90541B98AC52}" v="111" dt="2025-10-15T08:39:28.059"/>
    <p1510:client id="{53C972F3-9757-3FC8-6AF0-D14683F4B722}" v="18" dt="2025-10-14T14:41:05.871"/>
    <p1510:client id="{6AA47015-702D-55E8-0E3F-01BA5C45BCAE}" v="148" dt="2025-10-16T06:10:03.087"/>
    <p1510:client id="{784418D9-EBE6-5AB9-CFCA-1AD6210281F5}" v="9" dt="2025-10-15T08:50:44.248"/>
    <p1510:client id="{8FCECA5F-6D74-C3F2-85EA-F861FE6CA686}" v="106" dt="2025-10-15T08:42:22.118"/>
    <p1510:client id="{A3F74D71-D2F1-89A8-9F67-F77D17AF8F1F}" v="160" dt="2025-10-14T07:03:09.723"/>
    <p1510:client id="{A70D5E79-D3CB-4629-34E8-E2A80C7B3C8B}" v="30" dt="2025-10-14T19:23:40.159"/>
    <p1510:client id="{CE0F9B04-D0D6-C327-E7AE-9CECC3E96738}" v="452" dt="2025-10-15T08:29:35.462"/>
    <p1510:client id="{FFDB7A08-D682-0D60-D013-B4230F68F24C}" v="13" dt="2025-10-14T15:05:41.3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7827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12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43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5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8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400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98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71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28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30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85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5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1" r:id="rId6"/>
    <p:sldLayoutId id="2147483737" r:id="rId7"/>
    <p:sldLayoutId id="2147483738" r:id="rId8"/>
    <p:sldLayoutId id="2147483739" r:id="rId9"/>
    <p:sldLayoutId id="2147483740" r:id="rId10"/>
    <p:sldLayoutId id="21474837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ovieapp-front-6ute.onrender.com" TargetMode="Externa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Kolmiokuvioitu abstrakti tausta">
            <a:extLst>
              <a:ext uri="{FF2B5EF4-FFF2-40B4-BE49-F238E27FC236}">
                <a16:creationId xmlns:a16="http://schemas.microsoft.com/office/drawing/2014/main" id="{F75B1E79-B37F-855B-E769-129A7FECDA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37" r="18315" b="-3"/>
          <a:stretch>
            <a:fillRect/>
          </a:stretch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8" name="Freeform: Shape 10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2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i-FI" sz="4800" dirty="0"/>
              <a:t>Movie </a:t>
            </a:r>
            <a:r>
              <a:rPr lang="fi-FI" sz="4800" dirty="0" err="1"/>
              <a:t>App</a:t>
            </a:r>
            <a:r>
              <a:rPr lang="fi-FI" sz="4800" dirty="0"/>
              <a:t> Project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fi-FI" sz="2000" dirty="0"/>
              <a:t>-Kata Niva, Aapo </a:t>
            </a:r>
            <a:r>
              <a:rPr lang="fi-FI" sz="2000" dirty="0" err="1"/>
              <a:t>Pähti</a:t>
            </a:r>
            <a:r>
              <a:rPr lang="fi-FI" sz="2000" dirty="0"/>
              <a:t>, Tuure Väänänen, Ville-Pekka </a:t>
            </a:r>
            <a:r>
              <a:rPr lang="fi-FI" sz="2000" dirty="0" err="1"/>
              <a:t>Alavuotunki</a:t>
            </a:r>
            <a:r>
              <a:rPr lang="fi-FI" sz="2000" dirty="0"/>
              <a:t> and Emma Takkinen.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385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AAC46AD-627B-314D-C607-32CE479FE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13855"/>
            <a:ext cx="3099816" cy="1270012"/>
          </a:xfrm>
        </p:spPr>
        <p:txBody>
          <a:bodyPr>
            <a:normAutofit/>
          </a:bodyPr>
          <a:lstStyle/>
          <a:p>
            <a:r>
              <a:rPr lang="fi-FI" sz="2800" b="1" err="1"/>
              <a:t>Aapo's</a:t>
            </a:r>
            <a:r>
              <a:rPr lang="fi-FI" sz="2800" b="1" dirty="0"/>
              <a:t> </a:t>
            </a:r>
            <a:r>
              <a:rPr lang="fi-FI" sz="2800" b="1" err="1"/>
              <a:t>presentation</a:t>
            </a:r>
            <a:endParaRPr lang="fi-FI" sz="2800" b="1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80BC4538-64F6-308D-0C5F-35A66CCF7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033577"/>
            <a:ext cx="3099816" cy="2057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i-FI" dirty="0"/>
              <a:t>Aapo </a:t>
            </a:r>
            <a:r>
              <a:rPr lang="fi-FI" dirty="0" err="1"/>
              <a:t>had</a:t>
            </a:r>
            <a:r>
              <a:rPr lang="fi-FI" dirty="0"/>
              <a:t> a </a:t>
            </a:r>
            <a:r>
              <a:rPr lang="fi-FI" dirty="0" err="1"/>
              <a:t>work</a:t>
            </a:r>
            <a:r>
              <a:rPr lang="fi-FI" dirty="0"/>
              <a:t> </a:t>
            </a:r>
            <a:r>
              <a:rPr lang="fi-FI" dirty="0" err="1"/>
              <a:t>shift</a:t>
            </a:r>
            <a:r>
              <a:rPr lang="fi-FI" dirty="0"/>
              <a:t> </a:t>
            </a:r>
            <a:r>
              <a:rPr lang="fi-FI" dirty="0" err="1"/>
              <a:t>tonight</a:t>
            </a:r>
            <a:r>
              <a:rPr lang="fi-FI" dirty="0"/>
              <a:t> 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here's</a:t>
            </a:r>
            <a:r>
              <a:rPr lang="fi-FI" dirty="0"/>
              <a:t> </a:t>
            </a:r>
            <a:r>
              <a:rPr lang="fi-FI" err="1"/>
              <a:t>his</a:t>
            </a:r>
            <a:r>
              <a:rPr lang="fi-FI" dirty="0"/>
              <a:t> </a:t>
            </a:r>
            <a:r>
              <a:rPr lang="fi-FI" dirty="0" err="1"/>
              <a:t>part</a:t>
            </a:r>
            <a:r>
              <a:rPr lang="fi-FI" dirty="0"/>
              <a:t> of </a:t>
            </a:r>
            <a:r>
              <a:rPr lang="fi-FI"/>
              <a:t>the </a:t>
            </a:r>
            <a:r>
              <a:rPr lang="fi-FI" dirty="0" err="1"/>
              <a:t>presentation</a:t>
            </a:r>
            <a:r>
              <a:rPr lang="fi-FI" dirty="0"/>
              <a:t>.</a:t>
            </a:r>
          </a:p>
        </p:txBody>
      </p:sp>
      <p:pic>
        <p:nvPicPr>
          <p:cNvPr id="6" name="2025-10-14 18-58-51">
            <a:hlinkClick r:id="" action="ppaction://media"/>
            <a:extLst>
              <a:ext uri="{FF2B5EF4-FFF2-40B4-BE49-F238E27FC236}">
                <a16:creationId xmlns:a16="http://schemas.microsoft.com/office/drawing/2014/main" id="{1B91A6A4-C1C9-EC3B-D70A-0ABFBDF013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15409" y="1036144"/>
            <a:ext cx="7274800" cy="504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2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B6F6E8-6D2E-7AB7-0DEE-FDF010F7B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1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2" name="Rectangle 1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1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4" name="Rectangle 16">
            <a:extLst>
              <a:ext uri="{FF2B5EF4-FFF2-40B4-BE49-F238E27FC236}">
                <a16:creationId xmlns:a16="http://schemas.microsoft.com/office/drawing/2014/main" id="{B23FE733-F95B-4DF6-AFC5-BEEB3577C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18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6852464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1FCEF14D-179B-7779-B9AD-712961953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978408"/>
            <a:ext cx="6007608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/>
              <a:t>Group page:</a:t>
            </a:r>
          </a:p>
        </p:txBody>
      </p:sp>
      <p:sp>
        <p:nvSpPr>
          <p:cNvPr id="56" name="Rectangle 20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22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4" y="2121408"/>
            <a:ext cx="582472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BB0BF56-1732-4A2F-C88E-8B41EEA4B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4" y="2359152"/>
            <a:ext cx="6007608" cy="3429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Authenticated user can create or join a group. Group owner can accept/remove members from the group. Group can be deleted by the owner. Everyone can browse active groups.</a:t>
            </a:r>
            <a:endParaRPr lang="fi-FI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Developers: Ville-Pekka, Kata and Emma.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Time spent: 33 hours.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6" name="Kuva 5" descr="Kuva, joka sisältää kohteen teksti, kuvakaappaus, ohjelmisto, Multimediaohjelmisto&#10;&#10;Tekoälyllä luotu sisältö saattaa olla virheellistä.">
            <a:extLst>
              <a:ext uri="{FF2B5EF4-FFF2-40B4-BE49-F238E27FC236}">
                <a16:creationId xmlns:a16="http://schemas.microsoft.com/office/drawing/2014/main" id="{49684850-D855-57B0-F017-1E0743191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551" y="633619"/>
            <a:ext cx="4048489" cy="2651760"/>
          </a:xfrm>
          <a:prstGeom prst="rect">
            <a:avLst/>
          </a:prstGeom>
        </p:spPr>
      </p:pic>
      <p:pic>
        <p:nvPicPr>
          <p:cNvPr id="5" name="Kuva 4" descr="Kuva, joka sisältää kohteen teksti, kuvakaappaus, ohjelmisto, Multimediaohjelmisto&#10;&#10;Tekoälyllä luotu sisältö saattaa olla virheellistä.">
            <a:extLst>
              <a:ext uri="{FF2B5EF4-FFF2-40B4-BE49-F238E27FC236}">
                <a16:creationId xmlns:a16="http://schemas.microsoft.com/office/drawing/2014/main" id="{F450A9DF-4E88-3E1F-CAB1-243224DCA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773" y="3472468"/>
            <a:ext cx="4048489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48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B3B6D0-83AC-FF60-86C0-8BF16763A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" name="Rectangle 1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1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3" name="Rectangle 15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Freeform: Shape 17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Freeform: Shape 19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F7497B2F-7F3D-7DD7-7280-8DFA822B4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/>
              <a:t>Reviews:</a:t>
            </a:r>
          </a:p>
        </p:txBody>
      </p:sp>
      <p:sp>
        <p:nvSpPr>
          <p:cNvPr id="46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8C758893-F9C2-811A-08DD-8E7B40E6D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1094" y="2718054"/>
            <a:ext cx="3914174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/>
              <a:t>Users can add a movie review. They need to be logged in to add a review. The review consists of text and one to five stars. The review shows the user's email and the time the review was made.</a:t>
            </a:r>
            <a:endParaRPr lang="fi-FI" dirty="0"/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Developers: Ville-Pekka and Emma.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Time spent: 24 hours</a:t>
            </a:r>
          </a:p>
        </p:txBody>
      </p:sp>
      <p:pic>
        <p:nvPicPr>
          <p:cNvPr id="5" name="Kuva 4" descr="Kuva, joka sisältää kohteen teksti, kuvakaappaus, Multimediaohjelmisto, graafinen suunnittelu&#10;&#10;Tekoälyllä luotu sisältö saattaa olla virheellistä.">
            <a:extLst>
              <a:ext uri="{FF2B5EF4-FFF2-40B4-BE49-F238E27FC236}">
                <a16:creationId xmlns:a16="http://schemas.microsoft.com/office/drawing/2014/main" id="{54723E9B-0010-A90C-7216-AEB38D0F3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336" y="843533"/>
            <a:ext cx="5983202" cy="52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76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28E267-835B-BB5E-7A62-D1FDB81BE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920F9FA1-9465-D0FA-61A4-50154324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/>
              <a:t>Create favorites list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44D06C16-7CF2-87C9-9347-A3EBAD113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479" y="2688336"/>
            <a:ext cx="4498848" cy="3584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/>
              <a:t>The user needs to be logged in to create a favorites page. The favorites page needs to be displayed on their profile list.</a:t>
            </a:r>
            <a:endParaRPr lang="fi-FI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Developers:  Aapo and Kata.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Time spent: 18 hours.</a:t>
            </a:r>
          </a:p>
        </p:txBody>
      </p:sp>
      <p:pic>
        <p:nvPicPr>
          <p:cNvPr id="6" name="Kuva 5" descr="Kuva, joka sisältää kohteen teksti, kuvakaappaus, ohjelmisto, Tietokonekuvake&#10;&#10;Tekoälyllä luotu sisältö saattaa olla virheellistä.">
            <a:extLst>
              <a:ext uri="{FF2B5EF4-FFF2-40B4-BE49-F238E27FC236}">
                <a16:creationId xmlns:a16="http://schemas.microsoft.com/office/drawing/2014/main" id="{70936095-05BE-61DB-F7EE-A3684DF04E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8982" b="-1"/>
          <a:stretch>
            <a:fillRect/>
          </a:stretch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3691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C6015-5C74-B7B9-D523-B31A5DDC5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D5E4D2F-2EBB-FD51-4617-CAC030801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18999"/>
            <a:ext cx="3099816" cy="966072"/>
          </a:xfrm>
        </p:spPr>
        <p:txBody>
          <a:bodyPr>
            <a:normAutofit/>
          </a:bodyPr>
          <a:lstStyle/>
          <a:p>
            <a:r>
              <a:rPr lang="fi-FI" sz="2400" b="1" err="1"/>
              <a:t>Sharing</a:t>
            </a:r>
            <a:r>
              <a:rPr lang="fi-FI" sz="2400" b="1"/>
              <a:t> a </a:t>
            </a:r>
            <a:r>
              <a:rPr lang="fi-FI" sz="2400" b="1" err="1"/>
              <a:t>favorite</a:t>
            </a:r>
            <a:r>
              <a:rPr lang="fi-FI" sz="2400" b="1"/>
              <a:t> </a:t>
            </a:r>
            <a:r>
              <a:rPr lang="fi-FI" sz="2400" b="1" err="1"/>
              <a:t>list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4E64C46-DB6C-DAE2-2176-3EB89C1AD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2685216"/>
            <a:ext cx="3099816" cy="2810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i-FI" sz="1400" dirty="0">
                <a:solidFill>
                  <a:srgbClr val="000000"/>
                </a:solidFill>
                <a:ea typeface="+mn-lt"/>
                <a:cs typeface="+mn-lt"/>
              </a:rPr>
              <a:t>A </a:t>
            </a:r>
            <a:r>
              <a:rPr lang="fi-FI" sz="1400" dirty="0" err="1">
                <a:solidFill>
                  <a:srgbClr val="000000"/>
                </a:solidFill>
                <a:ea typeface="+mn-lt"/>
                <a:cs typeface="+mn-lt"/>
              </a:rPr>
              <a:t>logged</a:t>
            </a:r>
            <a:r>
              <a:rPr lang="fi-FI" sz="1400" dirty="0">
                <a:solidFill>
                  <a:srgbClr val="000000"/>
                </a:solidFill>
                <a:ea typeface="+mn-lt"/>
                <a:cs typeface="+mn-lt"/>
              </a:rPr>
              <a:t> in </a:t>
            </a:r>
            <a:r>
              <a:rPr lang="fi-FI" sz="1400" dirty="0" err="1">
                <a:solidFill>
                  <a:srgbClr val="000000"/>
                </a:solidFill>
                <a:ea typeface="+mn-lt"/>
                <a:cs typeface="+mn-lt"/>
              </a:rPr>
              <a:t>user</a:t>
            </a:r>
            <a:r>
              <a:rPr lang="fi-FI" sz="14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fi-FI" sz="1400" dirty="0" err="1">
                <a:solidFill>
                  <a:srgbClr val="000000"/>
                </a:solidFill>
                <a:ea typeface="+mn-lt"/>
                <a:cs typeface="+mn-lt"/>
              </a:rPr>
              <a:t>can</a:t>
            </a:r>
            <a:r>
              <a:rPr lang="fi-FI" sz="14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fi-FI" sz="1400" dirty="0" err="1">
                <a:solidFill>
                  <a:srgbClr val="000000"/>
                </a:solidFill>
                <a:ea typeface="+mn-lt"/>
                <a:cs typeface="+mn-lt"/>
              </a:rPr>
              <a:t>share</a:t>
            </a:r>
            <a:r>
              <a:rPr lang="fi-FI" sz="14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fi-FI" sz="1400" dirty="0" err="1">
                <a:solidFill>
                  <a:srgbClr val="000000"/>
                </a:solidFill>
                <a:ea typeface="+mn-lt"/>
                <a:cs typeface="+mn-lt"/>
              </a:rPr>
              <a:t>their</a:t>
            </a:r>
            <a:r>
              <a:rPr lang="fi-FI" sz="14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fi-FI" sz="1400" dirty="0" err="1">
                <a:solidFill>
                  <a:srgbClr val="000000"/>
                </a:solidFill>
                <a:ea typeface="+mn-lt"/>
                <a:cs typeface="+mn-lt"/>
              </a:rPr>
              <a:t>own</a:t>
            </a:r>
            <a:r>
              <a:rPr lang="fi-FI" sz="14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fi-FI" sz="1400" dirty="0" err="1">
                <a:solidFill>
                  <a:srgbClr val="000000"/>
                </a:solidFill>
                <a:ea typeface="+mn-lt"/>
                <a:cs typeface="+mn-lt"/>
              </a:rPr>
              <a:t>favorites</a:t>
            </a:r>
            <a:r>
              <a:rPr lang="fi-FI" sz="14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fi-FI" sz="1400" dirty="0" err="1">
                <a:solidFill>
                  <a:srgbClr val="000000"/>
                </a:solidFill>
                <a:ea typeface="+mn-lt"/>
                <a:cs typeface="+mn-lt"/>
              </a:rPr>
              <a:t>list</a:t>
            </a:r>
            <a:r>
              <a:rPr lang="fi-FI" sz="1400" dirty="0">
                <a:solidFill>
                  <a:srgbClr val="000000"/>
                </a:solidFill>
                <a:ea typeface="+mn-lt"/>
                <a:cs typeface="+mn-lt"/>
              </a:rPr>
              <a:t> as a URI to a </a:t>
            </a:r>
            <a:r>
              <a:rPr lang="fi-FI" sz="1400" dirty="0" err="1">
                <a:solidFill>
                  <a:srgbClr val="000000"/>
                </a:solidFill>
                <a:ea typeface="+mn-lt"/>
                <a:cs typeface="+mn-lt"/>
              </a:rPr>
              <a:t>website</a:t>
            </a:r>
            <a:r>
              <a:rPr lang="fi-FI" sz="14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fi-FI" sz="1400" dirty="0" err="1">
                <a:solidFill>
                  <a:srgbClr val="000000"/>
                </a:solidFill>
                <a:ea typeface="+mn-lt"/>
                <a:cs typeface="+mn-lt"/>
              </a:rPr>
              <a:t>that</a:t>
            </a:r>
            <a:r>
              <a:rPr lang="fi-FI" sz="14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fi-FI" sz="1400" dirty="0" err="1">
                <a:solidFill>
                  <a:srgbClr val="000000"/>
                </a:solidFill>
                <a:ea typeface="+mn-lt"/>
                <a:cs typeface="+mn-lt"/>
              </a:rPr>
              <a:t>will</a:t>
            </a:r>
            <a:r>
              <a:rPr lang="fi-FI" sz="14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fi-FI" sz="1400" dirty="0" err="1">
                <a:solidFill>
                  <a:srgbClr val="000000"/>
                </a:solidFill>
                <a:ea typeface="+mn-lt"/>
                <a:cs typeface="+mn-lt"/>
              </a:rPr>
              <a:t>be</a:t>
            </a:r>
            <a:r>
              <a:rPr lang="fi-FI" sz="14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fi-FI" sz="1400" dirty="0" err="1">
                <a:solidFill>
                  <a:srgbClr val="000000"/>
                </a:solidFill>
                <a:ea typeface="+mn-lt"/>
                <a:cs typeface="+mn-lt"/>
              </a:rPr>
              <a:t>displayed</a:t>
            </a:r>
            <a:r>
              <a:rPr lang="fi-FI" sz="1400" dirty="0">
                <a:solidFill>
                  <a:srgbClr val="000000"/>
                </a:solidFill>
                <a:ea typeface="+mn-lt"/>
                <a:cs typeface="+mn-lt"/>
              </a:rPr>
              <a:t> to </a:t>
            </a:r>
            <a:r>
              <a:rPr lang="fi-FI" sz="1400" dirty="0" err="1">
                <a:solidFill>
                  <a:srgbClr val="000000"/>
                </a:solidFill>
                <a:ea typeface="+mn-lt"/>
                <a:cs typeface="+mn-lt"/>
              </a:rPr>
              <a:t>all</a:t>
            </a:r>
            <a:r>
              <a:rPr lang="fi-FI" sz="14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fi-FI" sz="1400" dirty="0" err="1">
                <a:solidFill>
                  <a:srgbClr val="000000"/>
                </a:solidFill>
                <a:ea typeface="+mn-lt"/>
                <a:cs typeface="+mn-lt"/>
              </a:rPr>
              <a:t>users</a:t>
            </a:r>
            <a:r>
              <a:rPr lang="fi-FI" sz="1400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fi-FI" sz="1400" dirty="0">
              <a:solidFill>
                <a:srgbClr val="000000"/>
              </a:solidFill>
            </a:endParaRPr>
          </a:p>
          <a:p>
            <a:r>
              <a:rPr lang="fi-FI" sz="1400" dirty="0" err="1"/>
              <a:t>Developers</a:t>
            </a:r>
            <a:r>
              <a:rPr lang="fi-FI" sz="1400" dirty="0"/>
              <a:t>: Aapo and Tuure.</a:t>
            </a:r>
          </a:p>
          <a:p>
            <a:r>
              <a:rPr lang="fi-FI" sz="1400" dirty="0"/>
              <a:t>Time </a:t>
            </a:r>
            <a:r>
              <a:rPr lang="fi-FI" sz="1400" dirty="0" err="1"/>
              <a:t>Spent</a:t>
            </a:r>
            <a:r>
              <a:rPr lang="fi-FI" sz="1400" dirty="0"/>
              <a:t>: 3 </a:t>
            </a:r>
            <a:r>
              <a:rPr lang="fi-FI" sz="1400" dirty="0" err="1"/>
              <a:t>hours</a:t>
            </a:r>
            <a:r>
              <a:rPr lang="fi-FI" sz="1400" dirty="0"/>
              <a:t>.</a:t>
            </a:r>
          </a:p>
        </p:txBody>
      </p:sp>
      <p:pic>
        <p:nvPicPr>
          <p:cNvPr id="5" name="Kuva 4" descr="Kuva, joka sisältää kohteen teksti, kuvakaappaus, ohjelmisto, Tietokonekuvake&#10;&#10;Tekoälyllä luotu sisältö saattaa olla virheellistä.">
            <a:extLst>
              <a:ext uri="{FF2B5EF4-FFF2-40B4-BE49-F238E27FC236}">
                <a16:creationId xmlns:a16="http://schemas.microsoft.com/office/drawing/2014/main" id="{09EFB317-3808-B692-A434-5D02ACA96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932" y="451701"/>
            <a:ext cx="4005314" cy="2816259"/>
          </a:xfrm>
          <a:prstGeom prst="rect">
            <a:avLst/>
          </a:prstGeom>
        </p:spPr>
      </p:pic>
      <p:pic>
        <p:nvPicPr>
          <p:cNvPr id="6" name="Kuva 5" descr="Kuva, joka sisältää kohteen teksti, kuvakaappaus, ohjelmisto, Multimediaohjelmisto&#10;&#10;Tekoälyllä luotu sisältö saattaa olla virheellistä.">
            <a:extLst>
              <a:ext uri="{FF2B5EF4-FFF2-40B4-BE49-F238E27FC236}">
                <a16:creationId xmlns:a16="http://schemas.microsoft.com/office/drawing/2014/main" id="{2AE1DED8-9494-1901-E107-1FA7ED37F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262" y="3358299"/>
            <a:ext cx="4111365" cy="289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53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2349D594-C137-F9A5-AEB6-FA07BB584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546642"/>
            <a:ext cx="3099816" cy="966072"/>
          </a:xfrm>
        </p:spPr>
        <p:txBody>
          <a:bodyPr>
            <a:normAutofit fontScale="90000"/>
          </a:bodyPr>
          <a:lstStyle/>
          <a:p>
            <a:r>
              <a:rPr lang="fi-FI" sz="2400" b="1" err="1"/>
              <a:t>Optional</a:t>
            </a:r>
            <a:r>
              <a:rPr lang="fi-FI" sz="2400" b="1"/>
              <a:t> feature: </a:t>
            </a:r>
            <a:r>
              <a:rPr lang="fi-FI" sz="2400" b="1" err="1"/>
              <a:t>Homepage's</a:t>
            </a:r>
            <a:r>
              <a:rPr lang="fi-FI" sz="2400" b="1"/>
              <a:t> </a:t>
            </a:r>
            <a:r>
              <a:rPr lang="fi-FI" sz="2400" b="1" err="1"/>
              <a:t>movie</a:t>
            </a:r>
            <a:r>
              <a:rPr lang="fi-FI" sz="2400" b="1"/>
              <a:t> </a:t>
            </a:r>
            <a:r>
              <a:rPr lang="fi-FI" sz="2400" b="1" err="1"/>
              <a:t>carousel</a:t>
            </a:r>
            <a:r>
              <a:rPr lang="fi-FI" sz="2400" b="1"/>
              <a:t>:</a:t>
            </a:r>
            <a:endParaRPr lang="fi-FI" sz="2400" b="1" err="1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061AB9F1-63D1-C14A-0FCD-A59511358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2685216"/>
            <a:ext cx="3099816" cy="2810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i-FI" sz="1400" dirty="0" err="1"/>
              <a:t>Description</a:t>
            </a:r>
            <a:r>
              <a:rPr lang="fi-FI" sz="1400" dirty="0"/>
              <a:t>: </a:t>
            </a:r>
            <a:r>
              <a:rPr lang="fi-FI" sz="1400" dirty="0" err="1"/>
              <a:t>Frontpage</a:t>
            </a:r>
            <a:r>
              <a:rPr lang="fi-FI" sz="1400" dirty="0"/>
              <a:t> </a:t>
            </a:r>
            <a:r>
              <a:rPr lang="fi-FI" sz="1400" dirty="0" err="1"/>
              <a:t>carousels</a:t>
            </a:r>
            <a:r>
              <a:rPr lang="fi-FI" sz="1400" dirty="0"/>
              <a:t> to show </a:t>
            </a:r>
            <a:r>
              <a:rPr lang="fi-FI" sz="1400" dirty="0" err="1"/>
              <a:t>trending</a:t>
            </a:r>
            <a:r>
              <a:rPr lang="fi-FI" sz="1400" dirty="0"/>
              <a:t> </a:t>
            </a:r>
            <a:r>
              <a:rPr lang="fi-FI" sz="1400" dirty="0" err="1"/>
              <a:t>movies</a:t>
            </a:r>
            <a:r>
              <a:rPr lang="fi-FI" sz="1400" dirty="0"/>
              <a:t> and top </a:t>
            </a:r>
            <a:r>
              <a:rPr lang="fi-FI" sz="1400" dirty="0" err="1"/>
              <a:t>rated</a:t>
            </a:r>
            <a:r>
              <a:rPr lang="fi-FI" sz="1400" dirty="0"/>
              <a:t> </a:t>
            </a:r>
            <a:r>
              <a:rPr lang="fi-FI" sz="1400" dirty="0" err="1"/>
              <a:t>movies</a:t>
            </a:r>
            <a:r>
              <a:rPr lang="fi-FI" sz="1400" dirty="0"/>
              <a:t> </a:t>
            </a:r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movie</a:t>
            </a:r>
            <a:r>
              <a:rPr lang="fi-FI" sz="1400" dirty="0"/>
              <a:t> </a:t>
            </a:r>
            <a:r>
              <a:rPr lang="fi-FI" sz="1400" dirty="0" err="1"/>
              <a:t>database</a:t>
            </a:r>
            <a:endParaRPr lang="fi-FI" dirty="0" err="1"/>
          </a:p>
          <a:p>
            <a:r>
              <a:rPr lang="fi-FI" sz="1400" dirty="0" err="1"/>
              <a:t>Developer</a:t>
            </a:r>
            <a:r>
              <a:rPr lang="fi-FI" sz="1400" dirty="0"/>
              <a:t>: Ville-Pekka.</a:t>
            </a:r>
          </a:p>
          <a:p>
            <a:r>
              <a:rPr lang="fi-FI" sz="1400" dirty="0" err="1"/>
              <a:t>Hours</a:t>
            </a:r>
            <a:r>
              <a:rPr lang="fi-FI" sz="1400" dirty="0"/>
              <a:t>: 4 </a:t>
            </a:r>
            <a:r>
              <a:rPr lang="fi-FI" sz="1400" dirty="0" err="1"/>
              <a:t>hours</a:t>
            </a:r>
            <a:r>
              <a:rPr lang="fi-FI" sz="1400" dirty="0"/>
              <a:t>.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292CB343-985D-69F6-E0FB-8B961C103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242" y="1107966"/>
            <a:ext cx="5313998" cy="496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88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4B1D38-454E-C4DC-2D7E-4FEE32FF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1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1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14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7B940DA1-78D8-C929-56E5-F4B993D10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/>
              <a:t>Tests:</a:t>
            </a:r>
          </a:p>
        </p:txBody>
      </p:sp>
      <p:sp>
        <p:nvSpPr>
          <p:cNvPr id="37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20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EFC50CC-012A-C87D-05F2-796BCA499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7" y="2359152"/>
            <a:ext cx="3410712" cy="34250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/>
              <a:t>Here is a list of all the tests we coded for the project.</a:t>
            </a:r>
            <a:endParaRPr lang="fi-FI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Developers: Ville-Pekka, Kata, Aapo ja Emma.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Hours: 5 hours.</a:t>
            </a:r>
          </a:p>
        </p:txBody>
      </p:sp>
      <p:pic>
        <p:nvPicPr>
          <p:cNvPr id="3" name="Kuva 2" descr="Kuva, joka sisältää kohteen teksti, kuvakaappaus, ohjelmisto, Käyttöjärjestelmä&#10;&#10;Tekoälyllä luotu sisältö saattaa olla virheellistä.">
            <a:extLst>
              <a:ext uri="{FF2B5EF4-FFF2-40B4-BE49-F238E27FC236}">
                <a16:creationId xmlns:a16="http://schemas.microsoft.com/office/drawing/2014/main" id="{B7E52623-95E9-5FEC-76C6-B9B148E3F4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49"/>
          <a:stretch>
            <a:fillRect/>
          </a:stretch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00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7A9255-2099-728C-2747-642026CF8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624FA183-AE25-DFB3-116D-DB6695DDC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/>
              <a:t>Published on Render: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C262CF79-D5BC-0DFF-6883-B2FDCF353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Site is online and reachable in: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https://movieapp-front-6ute.onrender.com</a:t>
            </a:r>
            <a:endParaRPr lang="en-US" dirty="0"/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Developers: Ville-Pekka and Kata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Hours: 8 hours</a:t>
            </a:r>
          </a:p>
        </p:txBody>
      </p:sp>
      <p:pic>
        <p:nvPicPr>
          <p:cNvPr id="5" name="Kuva 4" descr="Kuva, joka sisältää kohteen teksti, kuvakaappaus, ohjelmisto, Multimediaohjelmisto&#10;&#10;Tekoälyllä luotu sisältö saattaa olla virheellistä.">
            <a:extLst>
              <a:ext uri="{FF2B5EF4-FFF2-40B4-BE49-F238E27FC236}">
                <a16:creationId xmlns:a16="http://schemas.microsoft.com/office/drawing/2014/main" id="{8C81FF4E-22F3-B70B-9B4C-C95BAC980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" y="3415330"/>
            <a:ext cx="11164824" cy="212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57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0">
            <a:extLst>
              <a:ext uri="{FF2B5EF4-FFF2-40B4-BE49-F238E27FC236}">
                <a16:creationId xmlns:a16="http://schemas.microsoft.com/office/drawing/2014/main" id="{F1C4E306-BC28-4A7B-871B-1926F6FA6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2">
            <a:extLst>
              <a:ext uri="{FF2B5EF4-FFF2-40B4-BE49-F238E27FC236}">
                <a16:creationId xmlns:a16="http://schemas.microsoft.com/office/drawing/2014/main" id="{C3ECC9B4-989C-4F71-A6BC-DEBC1D9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52322" cy="6858000"/>
          </a:xfrm>
          <a:custGeom>
            <a:avLst/>
            <a:gdLst>
              <a:gd name="connsiteX0" fmla="*/ 0 w 8452322"/>
              <a:gd name="connsiteY0" fmla="*/ 0 h 6858000"/>
              <a:gd name="connsiteX1" fmla="*/ 7447992 w 8452322"/>
              <a:gd name="connsiteY1" fmla="*/ 0 h 6858000"/>
              <a:gd name="connsiteX2" fmla="*/ 7501089 w 8452322"/>
              <a:gd name="connsiteY2" fmla="*/ 79009 h 6858000"/>
              <a:gd name="connsiteX3" fmla="*/ 8452322 w 8452322"/>
              <a:gd name="connsiteY3" fmla="*/ 3429001 h 6858000"/>
              <a:gd name="connsiteX4" fmla="*/ 7501089 w 8452322"/>
              <a:gd name="connsiteY4" fmla="*/ 6778993 h 6858000"/>
              <a:gd name="connsiteX5" fmla="*/ 7447994 w 8452322"/>
              <a:gd name="connsiteY5" fmla="*/ 6858000 h 6858000"/>
              <a:gd name="connsiteX6" fmla="*/ 0 w 84523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52322" h="6858000">
                <a:moveTo>
                  <a:pt x="0" y="0"/>
                </a:moveTo>
                <a:lnTo>
                  <a:pt x="7447992" y="0"/>
                </a:lnTo>
                <a:lnTo>
                  <a:pt x="7501089" y="79009"/>
                </a:lnTo>
                <a:cubicBezTo>
                  <a:pt x="8098524" y="1013167"/>
                  <a:pt x="8452322" y="2172770"/>
                  <a:pt x="8452322" y="3429001"/>
                </a:cubicBezTo>
                <a:cubicBezTo>
                  <a:pt x="8452322" y="4685233"/>
                  <a:pt x="8098524" y="5844836"/>
                  <a:pt x="7501089" y="6778993"/>
                </a:cubicBezTo>
                <a:lnTo>
                  <a:pt x="74479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948E8DE-A931-4EF0-BE1D-F10274740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43572" cy="6858000"/>
          </a:xfrm>
          <a:custGeom>
            <a:avLst/>
            <a:gdLst>
              <a:gd name="connsiteX0" fmla="*/ 0 w 8443572"/>
              <a:gd name="connsiteY0" fmla="*/ 0 h 6858000"/>
              <a:gd name="connsiteX1" fmla="*/ 7439242 w 8443572"/>
              <a:gd name="connsiteY1" fmla="*/ 0 h 6858000"/>
              <a:gd name="connsiteX2" fmla="*/ 7492339 w 8443572"/>
              <a:gd name="connsiteY2" fmla="*/ 79009 h 6858000"/>
              <a:gd name="connsiteX3" fmla="*/ 8443572 w 8443572"/>
              <a:gd name="connsiteY3" fmla="*/ 3429001 h 6858000"/>
              <a:gd name="connsiteX4" fmla="*/ 7492339 w 8443572"/>
              <a:gd name="connsiteY4" fmla="*/ 6778993 h 6858000"/>
              <a:gd name="connsiteX5" fmla="*/ 7439244 w 8443572"/>
              <a:gd name="connsiteY5" fmla="*/ 6858000 h 6858000"/>
              <a:gd name="connsiteX6" fmla="*/ 0 w 84435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3572" h="6858000">
                <a:moveTo>
                  <a:pt x="0" y="0"/>
                </a:moveTo>
                <a:lnTo>
                  <a:pt x="7439242" y="0"/>
                </a:lnTo>
                <a:lnTo>
                  <a:pt x="7492339" y="79009"/>
                </a:lnTo>
                <a:cubicBezTo>
                  <a:pt x="8089774" y="1013167"/>
                  <a:pt x="8443572" y="2172770"/>
                  <a:pt x="8443572" y="3429001"/>
                </a:cubicBezTo>
                <a:cubicBezTo>
                  <a:pt x="8443572" y="4685233"/>
                  <a:pt x="8089774" y="5844836"/>
                  <a:pt x="7492339" y="6778993"/>
                </a:cubicBezTo>
                <a:lnTo>
                  <a:pt x="743924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736454E2-13C6-25EE-D448-3CC02384B11E}"/>
              </a:ext>
            </a:extLst>
          </p:cNvPr>
          <p:cNvSpPr txBox="1"/>
          <p:nvPr/>
        </p:nvSpPr>
        <p:spPr>
          <a:xfrm>
            <a:off x="616893" y="1238250"/>
            <a:ext cx="7003107" cy="43815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>
                <a:latin typeface="+mj-lt"/>
                <a:ea typeface="+mj-ea"/>
                <a:cs typeface="+mj-cs"/>
              </a:rPr>
              <a:t>What we learned?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E4BB4F-99AB-4C4E-A763-C5AC5273D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27916"/>
            <a:ext cx="12801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Ellipsi 15">
            <a:extLst>
              <a:ext uri="{FF2B5EF4-FFF2-40B4-BE49-F238E27FC236}">
                <a16:creationId xmlns:a16="http://schemas.microsoft.com/office/drawing/2014/main" id="{05A645CB-F6FD-B078-2B67-0E2A28CBA25A}"/>
              </a:ext>
            </a:extLst>
          </p:cNvPr>
          <p:cNvSpPr/>
          <p:nvPr/>
        </p:nvSpPr>
        <p:spPr>
          <a:xfrm>
            <a:off x="4229741" y="277322"/>
            <a:ext cx="2847253" cy="24330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i-FI" err="1">
                <a:solidFill>
                  <a:schemeClr val="tx1"/>
                </a:solidFill>
              </a:rPr>
              <a:t>RefreshToken</a:t>
            </a:r>
            <a:r>
              <a:rPr lang="fi-FI">
                <a:solidFill>
                  <a:schemeClr val="tx1"/>
                </a:solidFill>
              </a:rPr>
              <a:t> </a:t>
            </a:r>
            <a:r>
              <a:rPr lang="fi-FI" err="1">
                <a:solidFill>
                  <a:schemeClr val="tx1"/>
                </a:solidFill>
              </a:rPr>
              <a:t>needs</a:t>
            </a:r>
            <a:r>
              <a:rPr lang="fi-FI">
                <a:solidFill>
                  <a:schemeClr val="tx1"/>
                </a:solidFill>
              </a:rPr>
              <a:t> 3rd party </a:t>
            </a:r>
            <a:r>
              <a:rPr lang="fi-FI" err="1">
                <a:solidFill>
                  <a:schemeClr val="tx1"/>
                </a:solidFill>
              </a:rPr>
              <a:t>cookies</a:t>
            </a:r>
            <a:r>
              <a:rPr lang="fi-FI">
                <a:solidFill>
                  <a:schemeClr val="tx1"/>
                </a:solidFill>
              </a:rPr>
              <a:t> in </a:t>
            </a:r>
            <a:r>
              <a:rPr lang="fi-FI" err="1">
                <a:solidFill>
                  <a:schemeClr val="tx1"/>
                </a:solidFill>
              </a:rPr>
              <a:t>browser</a:t>
            </a:r>
            <a:r>
              <a:rPr lang="fi-FI">
                <a:solidFill>
                  <a:schemeClr val="tx1"/>
                </a:solidFill>
              </a:rPr>
              <a:t> </a:t>
            </a:r>
            <a:r>
              <a:rPr lang="fi-FI" err="1">
                <a:solidFill>
                  <a:schemeClr val="tx1"/>
                </a:solidFill>
              </a:rPr>
              <a:t>if</a:t>
            </a:r>
            <a:r>
              <a:rPr lang="fi-FI">
                <a:solidFill>
                  <a:schemeClr val="tx1"/>
                </a:solidFill>
              </a:rPr>
              <a:t> </a:t>
            </a:r>
            <a:r>
              <a:rPr lang="fi-FI" err="1">
                <a:solidFill>
                  <a:schemeClr val="tx1"/>
                </a:solidFill>
              </a:rPr>
              <a:t>backend</a:t>
            </a:r>
            <a:r>
              <a:rPr lang="fi-FI">
                <a:solidFill>
                  <a:schemeClr val="tx1"/>
                </a:solidFill>
              </a:rPr>
              <a:t> and </a:t>
            </a:r>
            <a:r>
              <a:rPr lang="fi-FI" err="1">
                <a:solidFill>
                  <a:schemeClr val="tx1"/>
                </a:solidFill>
              </a:rPr>
              <a:t>frontend</a:t>
            </a:r>
            <a:r>
              <a:rPr lang="fi-FI">
                <a:solidFill>
                  <a:schemeClr val="tx1"/>
                </a:solidFill>
              </a:rPr>
              <a:t> </a:t>
            </a:r>
            <a:r>
              <a:rPr lang="fi-FI" err="1">
                <a:solidFill>
                  <a:schemeClr val="tx1"/>
                </a:solidFill>
              </a:rPr>
              <a:t>are</a:t>
            </a:r>
            <a:r>
              <a:rPr lang="fi-FI">
                <a:solidFill>
                  <a:schemeClr val="tx1"/>
                </a:solidFill>
              </a:rPr>
              <a:t> in </a:t>
            </a:r>
            <a:r>
              <a:rPr lang="fi-FI" err="1">
                <a:solidFill>
                  <a:schemeClr val="tx1"/>
                </a:solidFill>
              </a:rPr>
              <a:t>different</a:t>
            </a:r>
            <a:r>
              <a:rPr lang="fi-FI">
                <a:solidFill>
                  <a:schemeClr val="tx1"/>
                </a:solidFill>
              </a:rPr>
              <a:t> </a:t>
            </a:r>
            <a:r>
              <a:rPr lang="fi-FI" err="1">
                <a:solidFill>
                  <a:schemeClr val="tx1"/>
                </a:solidFill>
              </a:rPr>
              <a:t>domains</a:t>
            </a:r>
            <a:endParaRPr lang="fi-FI">
              <a:solidFill>
                <a:schemeClr val="tx1"/>
              </a:solidFill>
            </a:endParaRPr>
          </a:p>
        </p:txBody>
      </p:sp>
      <p:sp>
        <p:nvSpPr>
          <p:cNvPr id="18" name="Ellipsi 17">
            <a:extLst>
              <a:ext uri="{FF2B5EF4-FFF2-40B4-BE49-F238E27FC236}">
                <a16:creationId xmlns:a16="http://schemas.microsoft.com/office/drawing/2014/main" id="{5D97DD18-DE58-11A0-EF80-3FC11239D12C}"/>
              </a:ext>
            </a:extLst>
          </p:cNvPr>
          <p:cNvSpPr/>
          <p:nvPr/>
        </p:nvSpPr>
        <p:spPr>
          <a:xfrm>
            <a:off x="8694074" y="624515"/>
            <a:ext cx="2929451" cy="18577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i-FI">
                <a:solidFill>
                  <a:schemeClr val="tx1"/>
                </a:solidFill>
              </a:rPr>
              <a:t>How to </a:t>
            </a:r>
            <a:r>
              <a:rPr lang="fi-FI" err="1">
                <a:solidFill>
                  <a:schemeClr val="tx1"/>
                </a:solidFill>
              </a:rPr>
              <a:t>use</a:t>
            </a:r>
            <a:r>
              <a:rPr lang="fi-FI">
                <a:solidFill>
                  <a:schemeClr val="tx1"/>
                </a:solidFill>
              </a:rPr>
              <a:t> </a:t>
            </a:r>
            <a:r>
              <a:rPr lang="fi-FI" err="1">
                <a:solidFill>
                  <a:schemeClr val="tx1"/>
                </a:solidFill>
              </a:rPr>
              <a:t>react</a:t>
            </a:r>
            <a:r>
              <a:rPr lang="fi-FI">
                <a:solidFill>
                  <a:schemeClr val="tx1"/>
                </a:solidFill>
              </a:rPr>
              <a:t> in </a:t>
            </a:r>
            <a:r>
              <a:rPr lang="fi-FI" err="1">
                <a:solidFill>
                  <a:schemeClr val="tx1"/>
                </a:solidFill>
              </a:rPr>
              <a:t>our</a:t>
            </a:r>
            <a:r>
              <a:rPr lang="fi-FI">
                <a:solidFill>
                  <a:schemeClr val="tx1"/>
                </a:solidFill>
              </a:rPr>
              <a:t> </a:t>
            </a:r>
            <a:r>
              <a:rPr lang="fi-FI" err="1">
                <a:solidFill>
                  <a:schemeClr val="tx1"/>
                </a:solidFill>
              </a:rPr>
              <a:t>project</a:t>
            </a:r>
            <a:r>
              <a:rPr lang="fi-FI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Ellipsi 18">
            <a:extLst>
              <a:ext uri="{FF2B5EF4-FFF2-40B4-BE49-F238E27FC236}">
                <a16:creationId xmlns:a16="http://schemas.microsoft.com/office/drawing/2014/main" id="{ECE4982C-CD4B-8C6C-24F4-A1D916391220}"/>
              </a:ext>
            </a:extLst>
          </p:cNvPr>
          <p:cNvSpPr/>
          <p:nvPr/>
        </p:nvSpPr>
        <p:spPr>
          <a:xfrm>
            <a:off x="5950493" y="2620499"/>
            <a:ext cx="2757804" cy="13764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i-FI" err="1">
                <a:solidFill>
                  <a:schemeClr val="tx1"/>
                </a:solidFill>
              </a:rPr>
              <a:t>Communication</a:t>
            </a:r>
          </a:p>
        </p:txBody>
      </p:sp>
      <p:sp>
        <p:nvSpPr>
          <p:cNvPr id="20" name="Ellipsi 19">
            <a:extLst>
              <a:ext uri="{FF2B5EF4-FFF2-40B4-BE49-F238E27FC236}">
                <a16:creationId xmlns:a16="http://schemas.microsoft.com/office/drawing/2014/main" id="{35527292-68E6-F689-E5A7-4B6A6F515D18}"/>
              </a:ext>
            </a:extLst>
          </p:cNvPr>
          <p:cNvSpPr/>
          <p:nvPr/>
        </p:nvSpPr>
        <p:spPr>
          <a:xfrm>
            <a:off x="5650114" y="4500887"/>
            <a:ext cx="3810137" cy="1800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i-FI" err="1">
                <a:solidFill>
                  <a:schemeClr val="tx1"/>
                </a:solidFill>
              </a:rPr>
              <a:t>Better</a:t>
            </a:r>
            <a:r>
              <a:rPr lang="fi-FI">
                <a:solidFill>
                  <a:schemeClr val="tx1"/>
                </a:solidFill>
              </a:rPr>
              <a:t> </a:t>
            </a:r>
            <a:r>
              <a:rPr lang="fi-FI" err="1">
                <a:solidFill>
                  <a:schemeClr val="tx1"/>
                </a:solidFill>
              </a:rPr>
              <a:t>problem</a:t>
            </a:r>
            <a:r>
              <a:rPr lang="fi-FI">
                <a:solidFill>
                  <a:schemeClr val="tx1"/>
                </a:solidFill>
              </a:rPr>
              <a:t> </a:t>
            </a:r>
            <a:r>
              <a:rPr lang="fi-FI" err="1">
                <a:solidFill>
                  <a:schemeClr val="tx1"/>
                </a:solidFill>
              </a:rPr>
              <a:t>solving</a:t>
            </a:r>
            <a:r>
              <a:rPr lang="fi-FI">
                <a:solidFill>
                  <a:schemeClr val="tx1"/>
                </a:solidFill>
              </a:rPr>
              <a:t> </a:t>
            </a:r>
            <a:r>
              <a:rPr lang="fi-FI" err="1">
                <a:solidFill>
                  <a:schemeClr val="tx1"/>
                </a:solidFill>
              </a:rPr>
              <a:t>skills</a:t>
            </a:r>
            <a:r>
              <a:rPr lang="fi-FI">
                <a:solidFill>
                  <a:schemeClr val="tx1"/>
                </a:solidFill>
              </a:rPr>
              <a:t>, </a:t>
            </a:r>
            <a:r>
              <a:rPr lang="fi-FI" err="1">
                <a:solidFill>
                  <a:schemeClr val="tx1"/>
                </a:solidFill>
              </a:rPr>
              <a:t>patience</a:t>
            </a:r>
            <a:r>
              <a:rPr lang="fi-FI">
                <a:solidFill>
                  <a:schemeClr val="tx1"/>
                </a:solidFill>
              </a:rPr>
              <a:t> and </a:t>
            </a:r>
            <a:r>
              <a:rPr lang="fi-FI" err="1">
                <a:solidFill>
                  <a:schemeClr val="tx1"/>
                </a:solidFill>
              </a:rPr>
              <a:t>time</a:t>
            </a:r>
            <a:r>
              <a:rPr lang="fi-FI">
                <a:solidFill>
                  <a:schemeClr val="tx1"/>
                </a:solidFill>
              </a:rPr>
              <a:t> management</a:t>
            </a:r>
          </a:p>
        </p:txBody>
      </p:sp>
      <p:sp>
        <p:nvSpPr>
          <p:cNvPr id="21" name="Ellipsi 20">
            <a:extLst>
              <a:ext uri="{FF2B5EF4-FFF2-40B4-BE49-F238E27FC236}">
                <a16:creationId xmlns:a16="http://schemas.microsoft.com/office/drawing/2014/main" id="{600BD72B-4C2E-13E6-8E80-1E4001E55F2C}"/>
              </a:ext>
            </a:extLst>
          </p:cNvPr>
          <p:cNvSpPr/>
          <p:nvPr/>
        </p:nvSpPr>
        <p:spPr>
          <a:xfrm>
            <a:off x="9574640" y="2917865"/>
            <a:ext cx="2408186" cy="13578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i-FI">
                <a:solidFill>
                  <a:schemeClr val="tx1"/>
                </a:solidFill>
              </a:rPr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159716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5DBB7A-5995-5C5C-B3CC-D14DBED50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6C2F857-5AB8-615A-1350-5EAF0D726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694448E-BF42-15A8-BEE4-C15BAE1DD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332" y="625331"/>
            <a:ext cx="10941336" cy="5594493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kstiruutu 1">
            <a:extLst>
              <a:ext uri="{FF2B5EF4-FFF2-40B4-BE49-F238E27FC236}">
                <a16:creationId xmlns:a16="http://schemas.microsoft.com/office/drawing/2014/main" id="{3753DB64-B278-2D37-F9DE-68E8EDACCFD7}"/>
              </a:ext>
            </a:extLst>
          </p:cNvPr>
          <p:cNvSpPr txBox="1"/>
          <p:nvPr/>
        </p:nvSpPr>
        <p:spPr>
          <a:xfrm>
            <a:off x="1313595" y="1393977"/>
            <a:ext cx="9211463" cy="244667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100" b="1">
                <a:latin typeface="+mj-lt"/>
                <a:ea typeface="+mj-ea"/>
                <a:cs typeface="+mj-cs"/>
              </a:rPr>
              <a:t>What was successful/challenging?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3A1451-0198-70EC-23FC-FD618A74C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180" y="4923526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A34F140-C432-A78F-A450-1EF26C7A5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476678" y="4269049"/>
            <a:ext cx="9147364" cy="18288"/>
          </a:xfrm>
          <a:custGeom>
            <a:avLst/>
            <a:gdLst>
              <a:gd name="connsiteX0" fmla="*/ 0 w 9147364"/>
              <a:gd name="connsiteY0" fmla="*/ 18288 h 18288"/>
              <a:gd name="connsiteX1" fmla="*/ 9147364 w 9147364"/>
              <a:gd name="connsiteY1" fmla="*/ 18288 h 18288"/>
              <a:gd name="connsiteX2" fmla="*/ 9147364 w 9147364"/>
              <a:gd name="connsiteY2" fmla="*/ 0 h 18288"/>
              <a:gd name="connsiteX3" fmla="*/ 0 w 9147364"/>
              <a:gd name="connsiteY3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7364" h="18288">
                <a:moveTo>
                  <a:pt x="0" y="18288"/>
                </a:moveTo>
                <a:lnTo>
                  <a:pt x="9147364" y="18288"/>
                </a:lnTo>
                <a:lnTo>
                  <a:pt x="914736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Ellipsi 13">
            <a:extLst>
              <a:ext uri="{FF2B5EF4-FFF2-40B4-BE49-F238E27FC236}">
                <a16:creationId xmlns:a16="http://schemas.microsoft.com/office/drawing/2014/main" id="{FD50B35D-6AAA-C960-5CA6-A45DD6D5477E}"/>
              </a:ext>
            </a:extLst>
          </p:cNvPr>
          <p:cNvSpPr/>
          <p:nvPr/>
        </p:nvSpPr>
        <p:spPr>
          <a:xfrm>
            <a:off x="8812339" y="701597"/>
            <a:ext cx="2564208" cy="22522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i-FI" dirty="0">
                <a:solidFill>
                  <a:schemeClr val="tx1"/>
                </a:solidFill>
              </a:rPr>
              <a:t>Group </a:t>
            </a:r>
            <a:r>
              <a:rPr lang="fi-FI" dirty="0" err="1">
                <a:solidFill>
                  <a:schemeClr val="tx1"/>
                </a:solidFill>
              </a:rPr>
              <a:t>membership</a:t>
            </a:r>
            <a:r>
              <a:rPr lang="fi-FI" dirty="0">
                <a:solidFill>
                  <a:schemeClr val="tx1"/>
                </a:solidFill>
              </a:rPr>
              <a:t> status </a:t>
            </a:r>
            <a:r>
              <a:rPr lang="fi-FI" dirty="0" err="1">
                <a:solidFill>
                  <a:schemeClr val="tx1"/>
                </a:solidFill>
              </a:rPr>
              <a:t>system</a:t>
            </a:r>
            <a:r>
              <a:rPr lang="fi-FI" dirty="0">
                <a:solidFill>
                  <a:schemeClr val="tx1"/>
                </a:solidFill>
              </a:rPr>
              <a:t> </a:t>
            </a:r>
            <a:r>
              <a:rPr lang="fi-FI" dirty="0" err="1">
                <a:solidFill>
                  <a:schemeClr val="tx1"/>
                </a:solidFill>
              </a:rPr>
              <a:t>was</a:t>
            </a:r>
            <a:r>
              <a:rPr lang="fi-FI" dirty="0">
                <a:solidFill>
                  <a:schemeClr val="tx1"/>
                </a:solidFill>
              </a:rPr>
              <a:t> </a:t>
            </a:r>
            <a:r>
              <a:rPr lang="fi-FI" dirty="0" err="1">
                <a:solidFill>
                  <a:schemeClr val="tx1"/>
                </a:solidFill>
              </a:rPr>
              <a:t>challenging</a:t>
            </a:r>
            <a:r>
              <a:rPr lang="fi-FI" dirty="0">
                <a:solidFill>
                  <a:schemeClr val="tx1"/>
                </a:solidFill>
              </a:rPr>
              <a:t> to </a:t>
            </a:r>
            <a:r>
              <a:rPr lang="fi-FI" dirty="0" err="1">
                <a:solidFill>
                  <a:schemeClr val="tx1"/>
                </a:solidFill>
              </a:rPr>
              <a:t>implement</a:t>
            </a:r>
            <a:r>
              <a:rPr lang="fi-FI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6" name="Ellipsi 15">
            <a:extLst>
              <a:ext uri="{FF2B5EF4-FFF2-40B4-BE49-F238E27FC236}">
                <a16:creationId xmlns:a16="http://schemas.microsoft.com/office/drawing/2014/main" id="{D180A896-3D0C-2131-03E1-9BBC2EBA9AEF}"/>
              </a:ext>
            </a:extLst>
          </p:cNvPr>
          <p:cNvSpPr/>
          <p:nvPr/>
        </p:nvSpPr>
        <p:spPr>
          <a:xfrm>
            <a:off x="8236260" y="4346487"/>
            <a:ext cx="3580489" cy="22014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i-FI" err="1">
                <a:solidFill>
                  <a:schemeClr val="tx1"/>
                </a:solidFill>
                <a:ea typeface="+mn-lt"/>
                <a:cs typeface="+mn-lt"/>
              </a:rPr>
              <a:t>Setting</a:t>
            </a:r>
            <a:r>
              <a:rPr lang="fi-FI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fi-FI" err="1">
                <a:solidFill>
                  <a:schemeClr val="tx1"/>
                </a:solidFill>
                <a:ea typeface="+mn-lt"/>
                <a:cs typeface="+mn-lt"/>
              </a:rPr>
              <a:t>up</a:t>
            </a:r>
            <a:r>
              <a:rPr lang="fi-FI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fi-FI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fi-FI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fi-FI" err="1">
                <a:solidFill>
                  <a:schemeClr val="tx1"/>
                </a:solidFill>
                <a:ea typeface="+mn-lt"/>
                <a:cs typeface="+mn-lt"/>
              </a:rPr>
              <a:t>different</a:t>
            </a:r>
            <a:r>
              <a:rPr lang="fi-FI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fi-FI" err="1">
                <a:solidFill>
                  <a:schemeClr val="tx1"/>
                </a:solidFill>
                <a:ea typeface="+mn-lt"/>
                <a:cs typeface="+mn-lt"/>
              </a:rPr>
              <a:t>tables</a:t>
            </a:r>
            <a:r>
              <a:rPr lang="fi-FI">
                <a:solidFill>
                  <a:schemeClr val="tx1"/>
                </a:solidFill>
                <a:ea typeface="+mn-lt"/>
                <a:cs typeface="+mn-lt"/>
              </a:rPr>
              <a:t> in </a:t>
            </a:r>
            <a:r>
              <a:rPr lang="fi-FI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fi-FI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fi-FI" err="1">
                <a:solidFill>
                  <a:schemeClr val="tx1"/>
                </a:solidFill>
                <a:ea typeface="+mn-lt"/>
                <a:cs typeface="+mn-lt"/>
              </a:rPr>
              <a:t>database</a:t>
            </a:r>
            <a:r>
              <a:rPr lang="fi-FI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fi-FI" err="1">
                <a:solidFill>
                  <a:schemeClr val="tx1"/>
                </a:solidFill>
                <a:ea typeface="+mn-lt"/>
                <a:cs typeface="+mn-lt"/>
              </a:rPr>
              <a:t>was</a:t>
            </a:r>
            <a:r>
              <a:rPr lang="fi-FI">
                <a:solidFill>
                  <a:schemeClr val="tx1"/>
                </a:solidFill>
              </a:rPr>
              <a:t> a bit </a:t>
            </a:r>
            <a:r>
              <a:rPr lang="fi-FI" err="1">
                <a:solidFill>
                  <a:schemeClr val="tx1"/>
                </a:solidFill>
              </a:rPr>
              <a:t>difficult</a:t>
            </a:r>
          </a:p>
        </p:txBody>
      </p:sp>
      <p:sp>
        <p:nvSpPr>
          <p:cNvPr id="18" name="Ellipsi 17">
            <a:extLst>
              <a:ext uri="{FF2B5EF4-FFF2-40B4-BE49-F238E27FC236}">
                <a16:creationId xmlns:a16="http://schemas.microsoft.com/office/drawing/2014/main" id="{2A213B59-9757-0E5D-F455-170F0D6D23CD}"/>
              </a:ext>
            </a:extLst>
          </p:cNvPr>
          <p:cNvSpPr/>
          <p:nvPr/>
        </p:nvSpPr>
        <p:spPr>
          <a:xfrm>
            <a:off x="1313445" y="4674182"/>
            <a:ext cx="1977219" cy="13578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i-FI" err="1">
                <a:solidFill>
                  <a:schemeClr val="tx1"/>
                </a:solidFill>
                <a:ea typeface="+mn-lt"/>
                <a:cs typeface="+mn-lt"/>
              </a:rPr>
              <a:t>we</a:t>
            </a:r>
            <a:r>
              <a:rPr lang="fi-FI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fi-FI" err="1">
                <a:solidFill>
                  <a:schemeClr val="tx1"/>
                </a:solidFill>
                <a:ea typeface="+mn-lt"/>
                <a:cs typeface="+mn-lt"/>
              </a:rPr>
              <a:t>stayed</a:t>
            </a:r>
            <a:r>
              <a:rPr lang="fi-FI">
                <a:solidFill>
                  <a:schemeClr val="tx1"/>
                </a:solidFill>
                <a:ea typeface="+mn-lt"/>
                <a:cs typeface="+mn-lt"/>
              </a:rPr>
              <a:t> on </a:t>
            </a:r>
            <a:r>
              <a:rPr lang="fi-FI" err="1">
                <a:solidFill>
                  <a:schemeClr val="tx1"/>
                </a:solidFill>
                <a:ea typeface="+mn-lt"/>
                <a:cs typeface="+mn-lt"/>
              </a:rPr>
              <a:t>schedule</a:t>
            </a:r>
            <a:r>
              <a:rPr lang="fi-FI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fi-FI" err="1">
                <a:solidFill>
                  <a:schemeClr val="tx1"/>
                </a:solidFill>
                <a:ea typeface="+mn-lt"/>
                <a:cs typeface="+mn-lt"/>
              </a:rPr>
              <a:t>well</a:t>
            </a:r>
            <a:endParaRPr lang="fi-FI" err="1">
              <a:solidFill>
                <a:schemeClr val="tx1"/>
              </a:solidFill>
            </a:endParaRPr>
          </a:p>
        </p:txBody>
      </p:sp>
      <p:sp>
        <p:nvSpPr>
          <p:cNvPr id="19" name="Ellipsi 18">
            <a:extLst>
              <a:ext uri="{FF2B5EF4-FFF2-40B4-BE49-F238E27FC236}">
                <a16:creationId xmlns:a16="http://schemas.microsoft.com/office/drawing/2014/main" id="{C301670F-677A-4F34-D4F1-F4349D632713}"/>
              </a:ext>
            </a:extLst>
          </p:cNvPr>
          <p:cNvSpPr/>
          <p:nvPr/>
        </p:nvSpPr>
        <p:spPr>
          <a:xfrm>
            <a:off x="5441153" y="896582"/>
            <a:ext cx="2934867" cy="16255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i-FI" err="1">
                <a:solidFill>
                  <a:schemeClr val="tx1"/>
                </a:solidFill>
              </a:rPr>
              <a:t>We</a:t>
            </a:r>
            <a:r>
              <a:rPr lang="fi-FI">
                <a:solidFill>
                  <a:schemeClr val="tx1"/>
                </a:solidFill>
              </a:rPr>
              <a:t> </a:t>
            </a:r>
            <a:r>
              <a:rPr lang="fi-FI" err="1">
                <a:solidFill>
                  <a:schemeClr val="tx1"/>
                </a:solidFill>
              </a:rPr>
              <a:t>worked</a:t>
            </a:r>
            <a:r>
              <a:rPr lang="fi-FI">
                <a:solidFill>
                  <a:schemeClr val="tx1"/>
                </a:solidFill>
              </a:rPr>
              <a:t> </a:t>
            </a:r>
            <a:r>
              <a:rPr lang="fi-FI" err="1">
                <a:solidFill>
                  <a:schemeClr val="tx1"/>
                </a:solidFill>
              </a:rPr>
              <a:t>really</a:t>
            </a:r>
            <a:r>
              <a:rPr lang="fi-FI">
                <a:solidFill>
                  <a:schemeClr val="tx1"/>
                </a:solidFill>
              </a:rPr>
              <a:t> </a:t>
            </a:r>
            <a:r>
              <a:rPr lang="fi-FI" err="1">
                <a:solidFill>
                  <a:schemeClr val="tx1"/>
                </a:solidFill>
              </a:rPr>
              <a:t>well</a:t>
            </a:r>
            <a:r>
              <a:rPr lang="fi-FI">
                <a:solidFill>
                  <a:schemeClr val="tx1"/>
                </a:solidFill>
              </a:rPr>
              <a:t> as a team &amp; </a:t>
            </a:r>
            <a:r>
              <a:rPr lang="fi-FI" err="1">
                <a:solidFill>
                  <a:schemeClr val="tx1"/>
                </a:solidFill>
              </a:rPr>
              <a:t>communicated</a:t>
            </a:r>
            <a:r>
              <a:rPr lang="fi-FI">
                <a:solidFill>
                  <a:schemeClr val="tx1"/>
                </a:solidFill>
              </a:rPr>
              <a:t> </a:t>
            </a:r>
            <a:r>
              <a:rPr lang="fi-FI" err="1">
                <a:solidFill>
                  <a:schemeClr val="tx1"/>
                </a:solidFill>
              </a:rPr>
              <a:t>well</a:t>
            </a:r>
            <a:endParaRPr lang="fi-FI">
              <a:solidFill>
                <a:schemeClr val="tx1"/>
              </a:solidFill>
            </a:endParaRPr>
          </a:p>
        </p:txBody>
      </p:sp>
      <p:sp>
        <p:nvSpPr>
          <p:cNvPr id="20" name="Ellipsi 19">
            <a:extLst>
              <a:ext uri="{FF2B5EF4-FFF2-40B4-BE49-F238E27FC236}">
                <a16:creationId xmlns:a16="http://schemas.microsoft.com/office/drawing/2014/main" id="{862B0378-3F74-4D69-BDBA-66B28EDAC2F6}"/>
              </a:ext>
            </a:extLst>
          </p:cNvPr>
          <p:cNvSpPr/>
          <p:nvPr/>
        </p:nvSpPr>
        <p:spPr>
          <a:xfrm>
            <a:off x="4931345" y="4794834"/>
            <a:ext cx="1977219" cy="13578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i-FI" err="1">
                <a:solidFill>
                  <a:schemeClr val="tx1"/>
                </a:solidFill>
              </a:rPr>
              <a:t>Weekly</a:t>
            </a:r>
            <a:r>
              <a:rPr lang="fi-FI">
                <a:solidFill>
                  <a:schemeClr val="tx1"/>
                </a:solidFill>
              </a:rPr>
              <a:t> </a:t>
            </a:r>
            <a:r>
              <a:rPr lang="fi-FI" err="1">
                <a:solidFill>
                  <a:schemeClr val="tx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133685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90B04AB-EFDB-B86B-90BE-0378975B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2400" b="1" err="1"/>
              <a:t>Teams</a:t>
            </a:r>
            <a:r>
              <a:rPr lang="fi-FI" sz="2400" b="1"/>
              <a:t> and </a:t>
            </a:r>
            <a:r>
              <a:rPr lang="fi-FI" sz="2400" b="1" err="1"/>
              <a:t>roles</a:t>
            </a:r>
            <a:endParaRPr lang="fi-FI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A20C2ECB-B1EA-FA8A-9EF1-48E5CCBD3C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sz="3600" err="1"/>
              <a:t>Roles</a:t>
            </a:r>
            <a:r>
              <a:rPr lang="fi-FI" sz="3600"/>
              <a:t>: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98D8D2A6-FCE4-9DC6-8DD9-24AD842BF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185546"/>
            <a:ext cx="6198688" cy="298665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171450" indent="-171450"/>
            <a:r>
              <a:rPr lang="fi-FI" err="1"/>
              <a:t>Our</a:t>
            </a:r>
            <a:r>
              <a:rPr lang="fi-FI"/>
              <a:t> </a:t>
            </a:r>
            <a:r>
              <a:rPr lang="fi-FI" err="1"/>
              <a:t>group</a:t>
            </a:r>
            <a:r>
              <a:rPr lang="fi-FI"/>
              <a:t> </a:t>
            </a:r>
            <a:r>
              <a:rPr lang="fi-FI" err="1"/>
              <a:t>didn't</a:t>
            </a:r>
            <a:r>
              <a:rPr lang="fi-FI"/>
              <a:t> </a:t>
            </a:r>
            <a:r>
              <a:rPr lang="fi-FI" err="1"/>
              <a:t>have</a:t>
            </a:r>
            <a:r>
              <a:rPr lang="fi-FI"/>
              <a:t> </a:t>
            </a:r>
            <a:r>
              <a:rPr lang="fi-FI" err="1"/>
              <a:t>strictly</a:t>
            </a:r>
            <a:r>
              <a:rPr lang="fi-FI"/>
              <a:t> </a:t>
            </a:r>
            <a:r>
              <a:rPr lang="fi-FI" err="1"/>
              <a:t>defined</a:t>
            </a:r>
            <a:r>
              <a:rPr lang="fi-FI"/>
              <a:t> </a:t>
            </a:r>
            <a:r>
              <a:rPr lang="fi-FI" err="1"/>
              <a:t>roles</a:t>
            </a:r>
            <a:r>
              <a:rPr lang="fi-FI"/>
              <a:t> for </a:t>
            </a:r>
            <a:r>
              <a:rPr lang="fi-FI" err="1"/>
              <a:t>this</a:t>
            </a:r>
            <a:r>
              <a:rPr lang="fi-FI"/>
              <a:t> </a:t>
            </a:r>
            <a:r>
              <a:rPr lang="fi-FI" err="1"/>
              <a:t>project</a:t>
            </a:r>
            <a:r>
              <a:rPr lang="fi-FI"/>
              <a:t>. </a:t>
            </a:r>
          </a:p>
          <a:p>
            <a:pPr marL="171450" indent="-171450"/>
            <a:r>
              <a:rPr lang="fi-FI" err="1"/>
              <a:t>We</a:t>
            </a:r>
            <a:r>
              <a:rPr lang="fi-FI"/>
              <a:t> </a:t>
            </a:r>
            <a:r>
              <a:rPr lang="fi-FI" err="1"/>
              <a:t>collaborated</a:t>
            </a:r>
            <a:r>
              <a:rPr lang="fi-FI"/>
              <a:t> on </a:t>
            </a:r>
            <a:r>
              <a:rPr lang="fi-FI" err="1"/>
              <a:t>most</a:t>
            </a:r>
            <a:r>
              <a:rPr lang="fi-FI"/>
              <a:t> of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documentation</a:t>
            </a:r>
            <a:r>
              <a:rPr lang="fi-FI"/>
              <a:t> </a:t>
            </a:r>
            <a:r>
              <a:rPr lang="fi-FI" err="1"/>
              <a:t>together</a:t>
            </a:r>
            <a:r>
              <a:rPr lang="fi-FI"/>
              <a:t>, and </a:t>
            </a:r>
            <a:r>
              <a:rPr lang="fi-FI" err="1"/>
              <a:t>worked</a:t>
            </a:r>
            <a:r>
              <a:rPr lang="fi-FI"/>
              <a:t> on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features</a:t>
            </a:r>
            <a:r>
              <a:rPr lang="fi-FI"/>
              <a:t> in </a:t>
            </a:r>
            <a:r>
              <a:rPr lang="fi-FI" err="1"/>
              <a:t>pairs</a:t>
            </a:r>
            <a:r>
              <a:rPr lang="fi-FI"/>
              <a:t> </a:t>
            </a:r>
            <a:r>
              <a:rPr lang="fi-FI" err="1"/>
              <a:t>or</a:t>
            </a:r>
            <a:r>
              <a:rPr lang="fi-FI"/>
              <a:t> </a:t>
            </a:r>
            <a:r>
              <a:rPr lang="fi-FI" err="1"/>
              <a:t>teams</a:t>
            </a:r>
            <a:r>
              <a:rPr lang="fi-FI"/>
              <a:t> of </a:t>
            </a:r>
            <a:r>
              <a:rPr lang="fi-FI" err="1"/>
              <a:t>three</a:t>
            </a:r>
            <a:r>
              <a:rPr lang="fi-FI"/>
              <a:t>.</a:t>
            </a:r>
          </a:p>
          <a:p>
            <a:pPr marL="171450" indent="-171450"/>
            <a:r>
              <a:rPr lang="fi-FI" err="1"/>
              <a:t>We</a:t>
            </a:r>
            <a:r>
              <a:rPr lang="fi-FI"/>
              <a:t> </a:t>
            </a:r>
            <a:r>
              <a:rPr lang="fi-FI" err="1"/>
              <a:t>have</a:t>
            </a:r>
            <a:r>
              <a:rPr lang="fi-FI"/>
              <a:t> </a:t>
            </a:r>
            <a:r>
              <a:rPr lang="fi-FI" err="1"/>
              <a:t>added</a:t>
            </a:r>
            <a:r>
              <a:rPr lang="fi-FI"/>
              <a:t> </a:t>
            </a:r>
            <a:r>
              <a:rPr lang="fi-FI" err="1"/>
              <a:t>who</a:t>
            </a:r>
            <a:r>
              <a:rPr lang="fi-FI"/>
              <a:t> </a:t>
            </a:r>
            <a:r>
              <a:rPr lang="fi-FI" err="1"/>
              <a:t>contributed</a:t>
            </a:r>
            <a:r>
              <a:rPr lang="fi-FI"/>
              <a:t> to </a:t>
            </a:r>
            <a:r>
              <a:rPr lang="fi-FI" err="1"/>
              <a:t>each</a:t>
            </a:r>
            <a:r>
              <a:rPr lang="fi-FI"/>
              <a:t> feature on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err="1"/>
              <a:t>corresponding</a:t>
            </a:r>
            <a:r>
              <a:rPr lang="fi-FI"/>
              <a:t> </a:t>
            </a:r>
            <a:r>
              <a:rPr lang="fi-FI" err="1"/>
              <a:t>slides</a:t>
            </a:r>
            <a:r>
              <a:rPr lang="fi-FI"/>
              <a:t>.</a:t>
            </a:r>
          </a:p>
          <a:p>
            <a:endParaRPr lang="fi-FI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AD7E1EC1-704D-763F-D03B-B975F7638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1721" y="2372650"/>
            <a:ext cx="3821975" cy="823912"/>
          </a:xfrm>
        </p:spPr>
        <p:txBody>
          <a:bodyPr/>
          <a:lstStyle/>
          <a:p>
            <a:r>
              <a:rPr lang="fi-FI" sz="3600" err="1"/>
              <a:t>Hours</a:t>
            </a:r>
            <a:r>
              <a:rPr lang="fi-FI" sz="3600"/>
              <a:t>: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0A3E5A80-CF04-C004-3043-BDAB0E3C01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1721" y="3185545"/>
            <a:ext cx="3821975" cy="298665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fi-FI" b="1" dirty="0"/>
              <a:t>K</a:t>
            </a:r>
            <a:r>
              <a:rPr lang="fi-FI" dirty="0"/>
              <a:t>ata: 136</a:t>
            </a:r>
            <a:endParaRPr lang="en-US" dirty="0"/>
          </a:p>
          <a:p>
            <a:r>
              <a:rPr lang="fi-FI" b="1" dirty="0"/>
              <a:t>A</a:t>
            </a:r>
            <a:r>
              <a:rPr lang="fi-FI" dirty="0"/>
              <a:t>apo:93</a:t>
            </a:r>
            <a:endParaRPr lang="en-US" dirty="0"/>
          </a:p>
          <a:p>
            <a:r>
              <a:rPr lang="fi-FI" b="1" dirty="0"/>
              <a:t>T</a:t>
            </a:r>
            <a:r>
              <a:rPr lang="fi-FI" dirty="0"/>
              <a:t>uure:48</a:t>
            </a:r>
            <a:endParaRPr lang="en-US" dirty="0"/>
          </a:p>
          <a:p>
            <a:r>
              <a:rPr lang="fi-FI" b="1" dirty="0"/>
              <a:t>V</a:t>
            </a:r>
            <a:r>
              <a:rPr lang="fi-FI" dirty="0"/>
              <a:t>ille-Pekka: 130</a:t>
            </a:r>
            <a:endParaRPr lang="en-US" dirty="0"/>
          </a:p>
          <a:p>
            <a:r>
              <a:rPr lang="fi-FI" b="1" dirty="0"/>
              <a:t>E</a:t>
            </a:r>
            <a:r>
              <a:rPr lang="fi-FI" dirty="0"/>
              <a:t>mma: 110</a:t>
            </a:r>
          </a:p>
        </p:txBody>
      </p:sp>
    </p:spTree>
    <p:extLst>
      <p:ext uri="{BB962C8B-B14F-4D97-AF65-F5344CB8AC3E}">
        <p14:creationId xmlns:p14="http://schemas.microsoft.com/office/powerpoint/2010/main" val="3713257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6C2F857-5AB8-615A-1350-5EAF0D726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694448E-BF42-15A8-BEE4-C15BAE1DD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332" y="625331"/>
            <a:ext cx="10941336" cy="5594493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7B9B9389-DCAD-15D0-1885-36A4D4194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595" y="1393977"/>
            <a:ext cx="9211463" cy="24466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Features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A4C4291A-AA45-54C1-9F97-AB968ADF6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85799" y="4959529"/>
            <a:ext cx="9139259" cy="10316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We did 14 out of the 15 features, we did not do the group page </a:t>
            </a:r>
            <a:r>
              <a:rPr lang="en-US" dirty="0" err="1"/>
              <a:t>customisation</a:t>
            </a:r>
            <a:r>
              <a:rPr lang="en-US" dirty="0"/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3A1451-0198-70EC-23FC-FD618A74C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180" y="4923526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A34F140-C432-A78F-A450-1EF26C7A5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476678" y="4269049"/>
            <a:ext cx="9147364" cy="18288"/>
          </a:xfrm>
          <a:custGeom>
            <a:avLst/>
            <a:gdLst>
              <a:gd name="connsiteX0" fmla="*/ 0 w 9147364"/>
              <a:gd name="connsiteY0" fmla="*/ 18288 h 18288"/>
              <a:gd name="connsiteX1" fmla="*/ 9147364 w 9147364"/>
              <a:gd name="connsiteY1" fmla="*/ 18288 h 18288"/>
              <a:gd name="connsiteX2" fmla="*/ 9147364 w 9147364"/>
              <a:gd name="connsiteY2" fmla="*/ 0 h 18288"/>
              <a:gd name="connsiteX3" fmla="*/ 0 w 9147364"/>
              <a:gd name="connsiteY3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7364" h="18288">
                <a:moveTo>
                  <a:pt x="0" y="18288"/>
                </a:moveTo>
                <a:lnTo>
                  <a:pt x="9147364" y="18288"/>
                </a:lnTo>
                <a:lnTo>
                  <a:pt x="914736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3164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D5EB7E-2038-35A6-16E4-E925649F1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Rectangle 1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1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" name="Rectangle 15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17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C2690BC5-8E65-35FA-44A1-E2FAEBB38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/>
              <a:t>Responsiveness</a:t>
            </a:r>
            <a:endParaRPr lang="en-US" sz="3200"/>
          </a:p>
        </p:txBody>
      </p:sp>
      <p:sp>
        <p:nvSpPr>
          <p:cNvPr id="44" name="Rectangle 19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21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CF6926FE-7A7D-D95D-ACB1-C1D2C3AE7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240" y="58682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dirty="0"/>
              <a:t>The user interface scales sensibly for different resolutions so it's usable on mobile devices and desktop computers</a:t>
            </a:r>
            <a:endParaRPr lang="fi-FI"/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Developers: Ville-Pekka and Kata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Time spent: 8 hours</a:t>
            </a:r>
          </a:p>
        </p:txBody>
      </p:sp>
      <p:pic>
        <p:nvPicPr>
          <p:cNvPr id="3" name="Kuva 2" descr="Kuva, joka sisältää kohteen teksti, kuvakaappaus, ohjelmisto, multimedia&#10;&#10;Tekoälyllä luotu sisältö saattaa olla virheellistä.">
            <a:extLst>
              <a:ext uri="{FF2B5EF4-FFF2-40B4-BE49-F238E27FC236}">
                <a16:creationId xmlns:a16="http://schemas.microsoft.com/office/drawing/2014/main" id="{6DEE635B-E71C-E412-8231-472C5A6ED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72" y="2729397"/>
            <a:ext cx="1619996" cy="3483864"/>
          </a:xfrm>
          <a:prstGeom prst="rect">
            <a:avLst/>
          </a:prstGeom>
        </p:spPr>
      </p:pic>
      <p:pic>
        <p:nvPicPr>
          <p:cNvPr id="5" name="Kuva 4" descr="Kuva, joka sisältää kohteen kuvakaappaus, teksti, ohjelmisto, Multimediaohjelmisto&#10;&#10;Tekoälyllä luotu sisältö saattaa olla virheellistä.">
            <a:extLst>
              <a:ext uri="{FF2B5EF4-FFF2-40B4-BE49-F238E27FC236}">
                <a16:creationId xmlns:a16="http://schemas.microsoft.com/office/drawing/2014/main" id="{0877C414-5B3C-7948-7329-C4915357AF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309" t="-774" r="21958" b="26112"/>
          <a:stretch>
            <a:fillRect/>
          </a:stretch>
        </p:blipFill>
        <p:spPr>
          <a:xfrm>
            <a:off x="2949809" y="2729397"/>
            <a:ext cx="5407953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63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07BEBF-8518-AB46-88CB-61A7A2953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9" name="Rectangle 4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4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" name="Rectangle 49">
            <a:extLst>
              <a:ext uri="{FF2B5EF4-FFF2-40B4-BE49-F238E27FC236}">
                <a16:creationId xmlns:a16="http://schemas.microsoft.com/office/drawing/2014/main" id="{50E4C519-FBE9-4ABE-A8F9-C2CBE3269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Kuvan paikkamerkki 6">
            <a:extLst>
              <a:ext uri="{FF2B5EF4-FFF2-40B4-BE49-F238E27FC236}">
                <a16:creationId xmlns:a16="http://schemas.microsoft.com/office/drawing/2014/main" id="{9AF6C06F-40FE-723A-971B-ADF3FA03BE9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548" r="18225"/>
          <a:stretch>
            <a:fillRect/>
          </a:stretch>
        </p:blipFill>
        <p:spPr>
          <a:xfrm>
            <a:off x="3245637" y="-1"/>
            <a:ext cx="8946363" cy="6858000"/>
          </a:xfrm>
          <a:custGeom>
            <a:avLst/>
            <a:gdLst/>
            <a:ahLst/>
            <a:cxnLst/>
            <a:rect l="l" t="t" r="r" b="b"/>
            <a:pathLst>
              <a:path w="8946363" h="6858000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</p:spPr>
      </p:pic>
      <p:sp useBgFill="1">
        <p:nvSpPr>
          <p:cNvPr id="62" name="Freeform: Shape 51">
            <a:extLst>
              <a:ext uri="{FF2B5EF4-FFF2-40B4-BE49-F238E27FC236}">
                <a16:creationId xmlns:a16="http://schemas.microsoft.com/office/drawing/2014/main" id="{80EC29FB-299E-49F3-8C7B-01199632A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455672" cy="6858000"/>
          </a:xfrm>
          <a:custGeom>
            <a:avLst/>
            <a:gdLst>
              <a:gd name="connsiteX0" fmla="*/ 0 w 4455672"/>
              <a:gd name="connsiteY0" fmla="*/ 0 h 6858000"/>
              <a:gd name="connsiteX1" fmla="*/ 3245636 w 4455672"/>
              <a:gd name="connsiteY1" fmla="*/ 0 h 6858000"/>
              <a:gd name="connsiteX2" fmla="*/ 3305677 w 4455672"/>
              <a:gd name="connsiteY2" fmla="*/ 69272 h 6858000"/>
              <a:gd name="connsiteX3" fmla="*/ 4455672 w 4455672"/>
              <a:gd name="connsiteY3" fmla="*/ 3429001 h 6858000"/>
              <a:gd name="connsiteX4" fmla="*/ 3305677 w 4455672"/>
              <a:gd name="connsiteY4" fmla="*/ 6788731 h 6858000"/>
              <a:gd name="connsiteX5" fmla="*/ 3245638 w 4455672"/>
              <a:gd name="connsiteY5" fmla="*/ 6858000 h 6858000"/>
              <a:gd name="connsiteX6" fmla="*/ 0 w 44556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2" h="6858000">
                <a:moveTo>
                  <a:pt x="0" y="0"/>
                </a:moveTo>
                <a:lnTo>
                  <a:pt x="3245636" y="0"/>
                </a:lnTo>
                <a:lnTo>
                  <a:pt x="3305677" y="69272"/>
                </a:lnTo>
                <a:cubicBezTo>
                  <a:pt x="4016203" y="929101"/>
                  <a:pt x="4455672" y="2116945"/>
                  <a:pt x="4455672" y="3429001"/>
                </a:cubicBezTo>
                <a:cubicBezTo>
                  <a:pt x="4455672" y="4741057"/>
                  <a:pt x="4016203" y="5928901"/>
                  <a:pt x="3305677" y="6788731"/>
                </a:cubicBezTo>
                <a:lnTo>
                  <a:pt x="3245638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3" name="Freeform: Shape 53">
            <a:extLst>
              <a:ext uri="{FF2B5EF4-FFF2-40B4-BE49-F238E27FC236}">
                <a16:creationId xmlns:a16="http://schemas.microsoft.com/office/drawing/2014/main" id="{C29A2522-B27A-45C5-897B-79A1407D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8" cy="6858000"/>
          </a:xfrm>
          <a:custGeom>
            <a:avLst/>
            <a:gdLst>
              <a:gd name="connsiteX0" fmla="*/ 0 w 4446528"/>
              <a:gd name="connsiteY0" fmla="*/ 0 h 6858000"/>
              <a:gd name="connsiteX1" fmla="*/ 3236492 w 4446528"/>
              <a:gd name="connsiteY1" fmla="*/ 0 h 6858000"/>
              <a:gd name="connsiteX2" fmla="*/ 3296533 w 4446528"/>
              <a:gd name="connsiteY2" fmla="*/ 69272 h 6858000"/>
              <a:gd name="connsiteX3" fmla="*/ 4446528 w 4446528"/>
              <a:gd name="connsiteY3" fmla="*/ 3429001 h 6858000"/>
              <a:gd name="connsiteX4" fmla="*/ 3296533 w 4446528"/>
              <a:gd name="connsiteY4" fmla="*/ 6788731 h 6858000"/>
              <a:gd name="connsiteX5" fmla="*/ 3236494 w 4446528"/>
              <a:gd name="connsiteY5" fmla="*/ 6858000 h 6858000"/>
              <a:gd name="connsiteX6" fmla="*/ 0 w 44465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8" h="6858000">
                <a:moveTo>
                  <a:pt x="0" y="0"/>
                </a:moveTo>
                <a:lnTo>
                  <a:pt x="3236492" y="0"/>
                </a:lnTo>
                <a:lnTo>
                  <a:pt x="3296533" y="69272"/>
                </a:lnTo>
                <a:cubicBezTo>
                  <a:pt x="4007059" y="929101"/>
                  <a:pt x="4446528" y="2116945"/>
                  <a:pt x="4446528" y="3429001"/>
                </a:cubicBezTo>
                <a:cubicBezTo>
                  <a:pt x="4446528" y="4741057"/>
                  <a:pt x="4007059" y="5928901"/>
                  <a:pt x="3296533" y="6788731"/>
                </a:cubicBezTo>
                <a:lnTo>
                  <a:pt x="32364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3CFD83DC-6CC3-6EAA-427B-322370533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/>
              <a:t>Register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096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181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C519FEBB-395F-BF1D-1134-D9BA05DF5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1094" y="2718054"/>
            <a:ext cx="3772771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/>
              <a:t>The user can register to the app with email and password. The password needs to be at least 8 characters long and include at least one capital letter and number. The feature was implemented as required.</a:t>
            </a:r>
            <a:endParaRPr lang="fi-FI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We worked on this feature as a team.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Time spent on this feature: 30h</a:t>
            </a:r>
          </a:p>
        </p:txBody>
      </p:sp>
    </p:spTree>
    <p:extLst>
      <p:ext uri="{BB962C8B-B14F-4D97-AF65-F5344CB8AC3E}">
        <p14:creationId xmlns:p14="http://schemas.microsoft.com/office/powerpoint/2010/main" val="2404425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6DB8D6-8FF6-E61F-DC63-2675D3712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1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15">
            <a:extLst>
              <a:ext uri="{FF2B5EF4-FFF2-40B4-BE49-F238E27FC236}">
                <a16:creationId xmlns:a16="http://schemas.microsoft.com/office/drawing/2014/main" id="{50E4C519-FBE9-4ABE-A8F9-C2CBE3269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uvan paikkamerkki 4">
            <a:extLst>
              <a:ext uri="{FF2B5EF4-FFF2-40B4-BE49-F238E27FC236}">
                <a16:creationId xmlns:a16="http://schemas.microsoft.com/office/drawing/2014/main" id="{BA23C4C2-5A5D-A2ED-3435-BB8CC695109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642" r="19130"/>
          <a:stretch>
            <a:fillRect/>
          </a:stretch>
        </p:blipFill>
        <p:spPr>
          <a:xfrm>
            <a:off x="3245637" y="-1"/>
            <a:ext cx="8946363" cy="6858000"/>
          </a:xfrm>
          <a:custGeom>
            <a:avLst/>
            <a:gdLst/>
            <a:ahLst/>
            <a:cxnLst/>
            <a:rect l="l" t="t" r="r" b="b"/>
            <a:pathLst>
              <a:path w="8946363" h="6858000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</p:spPr>
      </p:pic>
      <p:sp useBgFill="1">
        <p:nvSpPr>
          <p:cNvPr id="30" name="Freeform: Shape 17">
            <a:extLst>
              <a:ext uri="{FF2B5EF4-FFF2-40B4-BE49-F238E27FC236}">
                <a16:creationId xmlns:a16="http://schemas.microsoft.com/office/drawing/2014/main" id="{80EC29FB-299E-49F3-8C7B-01199632A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455672" cy="6858000"/>
          </a:xfrm>
          <a:custGeom>
            <a:avLst/>
            <a:gdLst>
              <a:gd name="connsiteX0" fmla="*/ 0 w 4455672"/>
              <a:gd name="connsiteY0" fmla="*/ 0 h 6858000"/>
              <a:gd name="connsiteX1" fmla="*/ 3245636 w 4455672"/>
              <a:gd name="connsiteY1" fmla="*/ 0 h 6858000"/>
              <a:gd name="connsiteX2" fmla="*/ 3305677 w 4455672"/>
              <a:gd name="connsiteY2" fmla="*/ 69272 h 6858000"/>
              <a:gd name="connsiteX3" fmla="*/ 4455672 w 4455672"/>
              <a:gd name="connsiteY3" fmla="*/ 3429001 h 6858000"/>
              <a:gd name="connsiteX4" fmla="*/ 3305677 w 4455672"/>
              <a:gd name="connsiteY4" fmla="*/ 6788731 h 6858000"/>
              <a:gd name="connsiteX5" fmla="*/ 3245638 w 4455672"/>
              <a:gd name="connsiteY5" fmla="*/ 6858000 h 6858000"/>
              <a:gd name="connsiteX6" fmla="*/ 0 w 44556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2" h="6858000">
                <a:moveTo>
                  <a:pt x="0" y="0"/>
                </a:moveTo>
                <a:lnTo>
                  <a:pt x="3245636" y="0"/>
                </a:lnTo>
                <a:lnTo>
                  <a:pt x="3305677" y="69272"/>
                </a:lnTo>
                <a:cubicBezTo>
                  <a:pt x="4016203" y="929101"/>
                  <a:pt x="4455672" y="2116945"/>
                  <a:pt x="4455672" y="3429001"/>
                </a:cubicBezTo>
                <a:cubicBezTo>
                  <a:pt x="4455672" y="4741057"/>
                  <a:pt x="4016203" y="5928901"/>
                  <a:pt x="3305677" y="6788731"/>
                </a:cubicBezTo>
                <a:lnTo>
                  <a:pt x="3245638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19">
            <a:extLst>
              <a:ext uri="{FF2B5EF4-FFF2-40B4-BE49-F238E27FC236}">
                <a16:creationId xmlns:a16="http://schemas.microsoft.com/office/drawing/2014/main" id="{C29A2522-B27A-45C5-897B-79A1407D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8" cy="6858000"/>
          </a:xfrm>
          <a:custGeom>
            <a:avLst/>
            <a:gdLst>
              <a:gd name="connsiteX0" fmla="*/ 0 w 4446528"/>
              <a:gd name="connsiteY0" fmla="*/ 0 h 6858000"/>
              <a:gd name="connsiteX1" fmla="*/ 3236492 w 4446528"/>
              <a:gd name="connsiteY1" fmla="*/ 0 h 6858000"/>
              <a:gd name="connsiteX2" fmla="*/ 3296533 w 4446528"/>
              <a:gd name="connsiteY2" fmla="*/ 69272 h 6858000"/>
              <a:gd name="connsiteX3" fmla="*/ 4446528 w 4446528"/>
              <a:gd name="connsiteY3" fmla="*/ 3429001 h 6858000"/>
              <a:gd name="connsiteX4" fmla="*/ 3296533 w 4446528"/>
              <a:gd name="connsiteY4" fmla="*/ 6788731 h 6858000"/>
              <a:gd name="connsiteX5" fmla="*/ 3236494 w 4446528"/>
              <a:gd name="connsiteY5" fmla="*/ 6858000 h 6858000"/>
              <a:gd name="connsiteX6" fmla="*/ 0 w 44465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8" h="6858000">
                <a:moveTo>
                  <a:pt x="0" y="0"/>
                </a:moveTo>
                <a:lnTo>
                  <a:pt x="3236492" y="0"/>
                </a:lnTo>
                <a:lnTo>
                  <a:pt x="3296533" y="69272"/>
                </a:lnTo>
                <a:cubicBezTo>
                  <a:pt x="4007059" y="929101"/>
                  <a:pt x="4446528" y="2116945"/>
                  <a:pt x="4446528" y="3429001"/>
                </a:cubicBezTo>
                <a:cubicBezTo>
                  <a:pt x="4446528" y="4741057"/>
                  <a:pt x="4007059" y="5928901"/>
                  <a:pt x="3296533" y="6788731"/>
                </a:cubicBezTo>
                <a:lnTo>
                  <a:pt x="32364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84035993-6EA5-D442-10D1-A21022689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/>
              <a:t>Log in</a:t>
            </a:r>
          </a:p>
        </p:txBody>
      </p:sp>
      <p:sp>
        <p:nvSpPr>
          <p:cNvPr id="32" name="Rectangle 21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096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181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264955EC-F7BD-4669-E2F1-627EEDAFC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1094" y="2718054"/>
            <a:ext cx="3698143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/>
              <a:t>User can login with registered email and password. Authentication uses refresh token (cookie) with access token recycling.</a:t>
            </a:r>
            <a:endParaRPr lang="fi-FI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Developers: We worked on this feature as a team.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Time spent on this feature: 30h</a:t>
            </a:r>
          </a:p>
        </p:txBody>
      </p:sp>
    </p:spTree>
    <p:extLst>
      <p:ext uri="{BB962C8B-B14F-4D97-AF65-F5344CB8AC3E}">
        <p14:creationId xmlns:p14="http://schemas.microsoft.com/office/powerpoint/2010/main" val="2335180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0839DE-B34D-2FB5-3874-07E8E94E5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1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ctangle 16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9715DF1-51BC-35EA-7E68-3DE6B6669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/>
              <a:t>Account deletion:</a:t>
            </a:r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C0243FE9-BECE-5F40-22A5-89F20739E3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479" y="2688336"/>
            <a:ext cx="4498848" cy="3584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/>
              <a:t>An authenticated user can delete their user. When user deletes their account all the user data is removed from the database.</a:t>
            </a:r>
            <a:endParaRPr lang="fi-FI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Developers: backend: Tuure, frontend Ville-Pekka, Kata.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Time spent: 15 hours</a:t>
            </a:r>
          </a:p>
        </p:txBody>
      </p:sp>
      <p:pic>
        <p:nvPicPr>
          <p:cNvPr id="6" name="Kuva 5" descr="Kuva, joka sisältää kohteen teksti, kuvakaappaus, ohjelmisto, muotoilu&#10;&#10;Tekoälyllä luotu sisältö saattaa olla virheellistä.">
            <a:extLst>
              <a:ext uri="{FF2B5EF4-FFF2-40B4-BE49-F238E27FC236}">
                <a16:creationId xmlns:a16="http://schemas.microsoft.com/office/drawing/2014/main" id="{C7122BBF-B426-F6D2-04A3-10D44A14B1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8099"/>
          <a:stretch>
            <a:fillRect/>
          </a:stretch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8927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ECA313-786A-2F9A-4924-C4BE602F3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55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9" name="Rectangle 57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 59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1" name="Rectangle 61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F48A3A4-845E-8BD8-5864-FD0AD227D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/>
              <a:t>Search:</a:t>
            </a:r>
          </a:p>
        </p:txBody>
      </p:sp>
      <p:pic>
        <p:nvPicPr>
          <p:cNvPr id="5" name="Kuva 4" descr="Kuva, joka sisältää kohteen teksti, kuvakaappaus, ohjelmisto, Multimediaohjelmisto&#10;&#10;Tekoälyllä luotu sisältö saattaa olla virheellistä.">
            <a:extLst>
              <a:ext uri="{FF2B5EF4-FFF2-40B4-BE49-F238E27FC236}">
                <a16:creationId xmlns:a16="http://schemas.microsoft.com/office/drawing/2014/main" id="{E96DE236-2E36-076E-E35C-F3B4155367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5" r="-1" b="-1"/>
          <a:stretch>
            <a:fillRect/>
          </a:stretch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72" name="Rectangle 63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65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572" y="2240371"/>
            <a:ext cx="42062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F961FE1A-A183-08FD-8815-B74CCD4F9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55563" y="2557587"/>
            <a:ext cx="4314645" cy="37173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/>
              <a:t>The user can search for movies with different attributes (name, date, actor/actress </a:t>
            </a:r>
            <a:r>
              <a:rPr lang="en-US" sz="1700" dirty="0" err="1"/>
              <a:t>etc</a:t>
            </a:r>
            <a:r>
              <a:rPr lang="en-US" sz="1700" dirty="0"/>
              <a:t>). User doesn't need to be logged in to search.</a:t>
            </a:r>
            <a:endParaRPr lang="fi-FI"/>
          </a:p>
          <a:p>
            <a:r>
              <a:rPr lang="en-US" sz="1700" dirty="0"/>
              <a:t>We implemented four different search </a:t>
            </a:r>
            <a:r>
              <a:rPr lang="en-US" sz="1700" dirty="0" err="1"/>
              <a:t>criterias</a:t>
            </a:r>
            <a:r>
              <a:rPr lang="en-US" sz="1700" dirty="0"/>
              <a:t> (multi-, movies-, tv- and persons search).  Search uses </a:t>
            </a:r>
            <a:r>
              <a:rPr lang="en-US" sz="1700" dirty="0" err="1"/>
              <a:t>themoviedb</a:t>
            </a:r>
            <a:r>
              <a:rPr lang="en-US" sz="1700" dirty="0"/>
              <a:t> API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Developers: Ville-Pekka and Aapo.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Time spent: 19 hours.</a:t>
            </a:r>
          </a:p>
        </p:txBody>
      </p:sp>
    </p:spTree>
    <p:extLst>
      <p:ext uri="{BB962C8B-B14F-4D97-AF65-F5344CB8AC3E}">
        <p14:creationId xmlns:p14="http://schemas.microsoft.com/office/powerpoint/2010/main" val="2290930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30B445-E6F1-866E-5A96-535FFD030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9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4" name="Rectangle 11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13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6" name="Rectangle 15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E815EE98-EDFD-B485-A0BE-7288A36B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/>
              <a:t>Showtimes: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4AFCD17B-952F-67CA-D976-1F2CD0C599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5" r="-1" b="-1"/>
          <a:stretch>
            <a:fillRect/>
          </a:stretch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47" name="Rectangle 17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19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572" y="2240371"/>
            <a:ext cx="42062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DECDB811-4D3B-2AF6-0111-405F0D96F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55563" y="2557587"/>
            <a:ext cx="4314645" cy="37173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/>
              <a:t> User can browse movie showtimes from different Finnkino movie theaters. User doesn't need to be logged.</a:t>
            </a:r>
            <a:endParaRPr lang="fi-FI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Developers: Kata, Emma and Aapo.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Time spent: 12 hours.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48558790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Laajakuva</PresentationFormat>
  <Slides>19</Slides>
  <Notes>0</Notes>
  <HiddenSlides>0</HiddenSlides>
  <ScaleCrop>false</ScaleCrop>
  <HeadingPairs>
    <vt:vector size="4" baseType="variant">
      <vt:variant>
        <vt:lpstr>Teema</vt:lpstr>
      </vt:variant>
      <vt:variant>
        <vt:i4>1</vt:i4>
      </vt:variant>
      <vt:variant>
        <vt:lpstr>Dian otsikot</vt:lpstr>
      </vt:variant>
      <vt:variant>
        <vt:i4>19</vt:i4>
      </vt:variant>
    </vt:vector>
  </HeadingPairs>
  <TitlesOfParts>
    <vt:vector size="20" baseType="lpstr">
      <vt:lpstr>AccentBoxVTI</vt:lpstr>
      <vt:lpstr>Movie App Project</vt:lpstr>
      <vt:lpstr>Teams and roles</vt:lpstr>
      <vt:lpstr>Features</vt:lpstr>
      <vt:lpstr>Responsiveness</vt:lpstr>
      <vt:lpstr>Register</vt:lpstr>
      <vt:lpstr>Log in</vt:lpstr>
      <vt:lpstr>Account deletion:</vt:lpstr>
      <vt:lpstr>Search:</vt:lpstr>
      <vt:lpstr>Showtimes:</vt:lpstr>
      <vt:lpstr>Aapo's presentation</vt:lpstr>
      <vt:lpstr>Group page:</vt:lpstr>
      <vt:lpstr>Reviews:</vt:lpstr>
      <vt:lpstr>Create favorites list</vt:lpstr>
      <vt:lpstr>Sharing a favorite list</vt:lpstr>
      <vt:lpstr>Optional feature: Homepage's movie carousel:</vt:lpstr>
      <vt:lpstr>Tests:</vt:lpstr>
      <vt:lpstr>Published on Render:</vt:lpstr>
      <vt:lpstr>PowerPoint-esitys</vt:lpstr>
      <vt:lpstr>PowerPoint-esitys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123</cp:revision>
  <dcterms:created xsi:type="dcterms:W3CDTF">2012-08-08T08:08:12Z</dcterms:created>
  <dcterms:modified xsi:type="dcterms:W3CDTF">2025-10-16T06:11:02Z</dcterms:modified>
</cp:coreProperties>
</file>